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18" r:id="rId1"/>
  </p:sldMasterIdLst>
  <p:sldIdLst>
    <p:sldId id="256" r:id="rId2"/>
    <p:sldId id="257" r:id="rId3"/>
    <p:sldId id="260" r:id="rId4"/>
    <p:sldId id="261" r:id="rId5"/>
    <p:sldId id="274" r:id="rId6"/>
    <p:sldId id="275" r:id="rId7"/>
    <p:sldId id="262" r:id="rId8"/>
    <p:sldId id="276" r:id="rId9"/>
    <p:sldId id="278" r:id="rId10"/>
    <p:sldId id="277" r:id="rId11"/>
    <p:sldId id="279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8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6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6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279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1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84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86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17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1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6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8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6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6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AED2-5369-4401-BB52-C234B616EED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0247-5D41-4B42-A46A-38D39ED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8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520" y="2023745"/>
            <a:ext cx="11714480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5860"/>
            <a:ext cx="8366125" cy="2656840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‒"/>
            </a:pP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PROIECT COFINANȚAT DIN FONDUL SOCIAL EUROPEAN PRIN </a:t>
            </a:r>
            <a:r>
              <a:rPr lang="en-US" alt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		  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PROGRAMUL OPERAȚIONAL CAPACITATE ADMINISTRATIVĂ 2014-2020</a:t>
            </a:r>
            <a:endParaRPr lang="ro-RO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‒"/>
            </a:pP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C</a:t>
            </a:r>
            <a:r>
              <a:rPr lang="en-US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od SIPOCA 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995</a:t>
            </a:r>
            <a:r>
              <a:rPr lang="en-US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/ 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od </a:t>
            </a:r>
            <a:r>
              <a:rPr lang="en-US" sz="18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MySMIS</a:t>
            </a:r>
            <a:r>
              <a:rPr lang="en-US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151210</a:t>
            </a:r>
            <a:endParaRPr lang="ro-RO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‒"/>
            </a:pP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Beneficiar: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Asociația Simț Civic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‒"/>
            </a:pP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Partener: 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Asociația de Tineret Onix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‒"/>
            </a:pP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Partener de Dezvoltare Locală: 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UAT Comuna Valea Râmnicului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‒"/>
            </a:pP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Durata de implementare</a:t>
            </a:r>
            <a:r>
              <a:rPr lang="en-US" altLang="ro-RO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 -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 14 luni:</a:t>
            </a:r>
            <a:r>
              <a:rPr lang="ro-RO" sz="1800" dirty="0">
                <a:solidFill>
                  <a:schemeClr val="tx1"/>
                </a:solidFill>
                <a:latin typeface="Trebuchet MS" panose="020B0603020202020204" pitchFamily="34" charset="0"/>
              </a:rPr>
              <a:t> 11.07.2022 - 10.09.202</a:t>
            </a:r>
            <a:r>
              <a:rPr lang="ro-RO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3</a:t>
            </a:r>
          </a:p>
          <a:p>
            <a:pPr marL="285750" indent="-285750" algn="just">
              <a:lnSpc>
                <a:spcPct val="100000"/>
              </a:lnSpc>
            </a:pPr>
            <a:endParaRPr lang="ro-RO" sz="1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0240" y="873760"/>
            <a:ext cx="7106920" cy="6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1040" y="1621155"/>
            <a:ext cx="11013440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3150235"/>
            <a:ext cx="11242040" cy="3352800"/>
          </a:xfrm>
        </p:spPr>
        <p:txBody>
          <a:bodyPr>
            <a:normAutofit fontScale="47500" lnSpcReduction="20000"/>
          </a:bodyPr>
          <a:lstStyle/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sz="72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REZULTATE PREVIZIONATE : </a:t>
            </a:r>
            <a:endParaRPr lang="en-US" sz="72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0" indent="-8572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ro-RO" sz="72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Rezultat proiect 4:</a:t>
            </a:r>
            <a:r>
              <a:rPr lang="ro-RO" sz="7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6 dezbateri publice pe teme de egalitate de </a:t>
            </a:r>
            <a:r>
              <a:rPr lang="ro-RO" sz="72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şanse</a:t>
            </a:r>
            <a:r>
              <a:rPr lang="ro-RO" sz="7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, nediscriminare </a:t>
            </a:r>
            <a:r>
              <a:rPr lang="ro-RO" sz="72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şi</a:t>
            </a:r>
            <a:r>
              <a:rPr lang="ro-RO" sz="7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dezvoltare umană durabilă         </a:t>
            </a:r>
            <a:r>
              <a:rPr lang="ro-RO" sz="72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6 dezbateri publice pe teme de egalitate de </a:t>
            </a:r>
            <a:r>
              <a:rPr lang="ro-RO" sz="72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şanse</a:t>
            </a:r>
            <a:r>
              <a:rPr lang="ro-RO" sz="72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, nediscriminare </a:t>
            </a:r>
            <a:r>
              <a:rPr lang="ro-RO" sz="72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şi</a:t>
            </a:r>
            <a:r>
              <a:rPr lang="ro-RO" sz="72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dezvoltare umană durabilă</a:t>
            </a: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1705" y="678180"/>
            <a:ext cx="696849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DD5CB50-738A-B7D4-173A-9E7C20581ECB}"/>
              </a:ext>
            </a:extLst>
          </p:cNvPr>
          <p:cNvSpPr/>
          <p:nvPr/>
        </p:nvSpPr>
        <p:spPr>
          <a:xfrm>
            <a:off x="7733665" y="5019675"/>
            <a:ext cx="375920" cy="3149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3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1040" y="1621155"/>
            <a:ext cx="11013440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3150235"/>
            <a:ext cx="11242040" cy="3352800"/>
          </a:xfrm>
        </p:spPr>
        <p:txBody>
          <a:bodyPr>
            <a:normAutofit/>
          </a:bodyPr>
          <a:lstStyle/>
          <a:p>
            <a:pPr indent="457200" algn="l">
              <a:lnSpc>
                <a:spcPct val="115000"/>
              </a:lnSpc>
              <a:spcAft>
                <a:spcPts val="1000"/>
              </a:spcAft>
            </a:pPr>
            <a:endParaRPr lang="ro-RO" sz="7200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1705" y="678180"/>
            <a:ext cx="6968490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90D04B-22F0-BB68-D4D6-DB11B4B3C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40" y="2783681"/>
            <a:ext cx="5484470" cy="3873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D4AFC5-3612-9977-CD80-F041D8F265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2783681"/>
            <a:ext cx="5757570" cy="38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0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3402" y="1685607"/>
            <a:ext cx="11085196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164" y="3201035"/>
            <a:ext cx="10668635" cy="3647440"/>
          </a:xfrm>
        </p:spPr>
        <p:txBody>
          <a:bodyPr>
            <a:normAutofit/>
          </a:bodyPr>
          <a:lstStyle/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sz="2300" b="1" dirty="0">
                <a:solidFill>
                  <a:schemeClr val="tx1"/>
                </a:solidFill>
                <a:latin typeface="Trebuchet MS" panose="020B0603020202020204" pitchFamily="34" charset="0"/>
              </a:rPr>
              <a:t>ACTIVITĂȚILE PROIECTULUI: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o-RO" sz="1730" dirty="0">
                <a:solidFill>
                  <a:schemeClr val="tx1"/>
                </a:solidFill>
                <a:latin typeface="Trebuchet MS" panose="020B0603020202020204" pitchFamily="34" charset="0"/>
              </a:rPr>
              <a:t>A.1. Dezvoltarea/implementarea de </a:t>
            </a:r>
            <a:r>
              <a:rPr lang="ro-RO" sz="1730" b="1" dirty="0">
                <a:solidFill>
                  <a:schemeClr val="tx1"/>
                </a:solidFill>
                <a:latin typeface="Trebuchet MS" panose="020B0603020202020204" pitchFamily="34" charset="0"/>
              </a:rPr>
              <a:t>instrumente de monitorizare și evaluare a planurilor </a:t>
            </a:r>
            <a:r>
              <a:rPr lang="ro-RO" sz="173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şi</a:t>
            </a:r>
            <a:r>
              <a:rPr lang="ro-RO" sz="1730" b="1" dirty="0">
                <a:solidFill>
                  <a:schemeClr val="tx1"/>
                </a:solidFill>
                <a:latin typeface="Trebuchet MS" panose="020B0603020202020204" pitchFamily="34" charset="0"/>
              </a:rPr>
              <a:t> programelor locale</a:t>
            </a:r>
            <a:r>
              <a:rPr lang="ro-RO" sz="1730" dirty="0">
                <a:solidFill>
                  <a:schemeClr val="tx1"/>
                </a:solidFill>
                <a:latin typeface="Trebuchet MS" panose="020B0603020202020204" pitchFamily="34" charset="0"/>
              </a:rPr>
              <a:t> ce vizează dialogul social structurat pentru accesul tinerilor în poziții de conducere în administrația locală: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ro-RO" sz="1730" dirty="0">
                <a:solidFill>
                  <a:schemeClr val="tx1"/>
                </a:solidFill>
                <a:latin typeface="Trebuchet MS" panose="020B0603020202020204" pitchFamily="34" charset="0"/>
              </a:rPr>
              <a:t>A.1.1. Dezvoltarea de</a:t>
            </a:r>
            <a:r>
              <a:rPr lang="ro-RO" sz="1730" b="1" dirty="0">
                <a:solidFill>
                  <a:schemeClr val="tx1"/>
                </a:solidFill>
                <a:latin typeface="Trebuchet MS" panose="020B0603020202020204" pitchFamily="34" charset="0"/>
              </a:rPr>
              <a:t> instrumente de monitorizare și evaluare a dialogului social structurat privind accesul si participarea tinerilor în </a:t>
            </a:r>
            <a:r>
              <a:rPr lang="ro-RO" sz="173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poziţii</a:t>
            </a:r>
            <a:r>
              <a:rPr lang="ro-RO" sz="1730" b="1" dirty="0">
                <a:solidFill>
                  <a:schemeClr val="tx1"/>
                </a:solidFill>
                <a:latin typeface="Trebuchet MS" panose="020B0603020202020204" pitchFamily="34" charset="0"/>
              </a:rPr>
              <a:t> de conducere </a:t>
            </a:r>
            <a:r>
              <a:rPr lang="ro-RO" sz="1730" dirty="0">
                <a:solidFill>
                  <a:schemeClr val="tx1"/>
                </a:solidFill>
                <a:latin typeface="Trebuchet MS" panose="020B0603020202020204" pitchFamily="34" charset="0"/>
              </a:rPr>
              <a:t>în administrația locală</a:t>
            </a:r>
            <a:r>
              <a:rPr lang="ro-RO" sz="1730" dirty="0">
                <a:latin typeface="Trebuchet MS" panose="020B0603020202020204" pitchFamily="34" charset="0"/>
              </a:rPr>
              <a:t> – </a:t>
            </a:r>
            <a:r>
              <a:rPr lang="ro-RO" sz="1730" dirty="0">
                <a:solidFill>
                  <a:srgbClr val="FFFF00"/>
                </a:solidFill>
                <a:latin typeface="Trebuchet MS" panose="020B0603020202020204" pitchFamily="34" charset="0"/>
              </a:rPr>
              <a:t>În cadrul proiectului au fost aplicate 4 chestionare on-line 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ro-RO" sz="1730" dirty="0">
                <a:solidFill>
                  <a:schemeClr val="tx1"/>
                </a:solidFill>
                <a:latin typeface="Trebuchet MS" panose="020B0603020202020204" pitchFamily="34" charset="0"/>
              </a:rPr>
              <a:t>A.1.2.Implementarea unui </a:t>
            </a:r>
            <a:r>
              <a:rPr lang="ro-RO" sz="1730" b="1" dirty="0">
                <a:solidFill>
                  <a:schemeClr val="tx1"/>
                </a:solidFill>
                <a:latin typeface="Trebuchet MS" panose="020B0603020202020204" pitchFamily="34" charset="0"/>
              </a:rPr>
              <a:t>plan local de acțiune pentru accesul tinerilor la poziții de conducere si participarea la actul administrativ la nivel local – </a:t>
            </a:r>
            <a:r>
              <a:rPr lang="ro-RO" sz="1730" b="1" dirty="0">
                <a:solidFill>
                  <a:srgbClr val="FFFF00"/>
                </a:solidFill>
                <a:latin typeface="Trebuchet MS" panose="020B0603020202020204" pitchFamily="34" charset="0"/>
              </a:rPr>
              <a:t>Plan local de acțiune realizat</a:t>
            </a:r>
            <a:endParaRPr lang="en-US" altLang="ro-RO" sz="1730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3130" y="755650"/>
            <a:ext cx="7219315" cy="6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77240" y="2023745"/>
            <a:ext cx="10937240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240" y="3505835"/>
            <a:ext cx="8957310" cy="3088005"/>
          </a:xfrm>
        </p:spPr>
        <p:txBody>
          <a:bodyPr>
            <a:normAutofit fontScale="92500" lnSpcReduction="20000"/>
          </a:bodyPr>
          <a:lstStyle/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ACTIVITĂȚILE PROIECTULUI: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o-RO" sz="2000" dirty="0">
                <a:solidFill>
                  <a:schemeClr val="tx1"/>
                </a:solidFill>
                <a:latin typeface="Trebuchet MS" panose="020B0603020202020204" pitchFamily="34" charset="0"/>
              </a:rPr>
              <a:t>A.2. Dezvoltarea capacităților membrilor ONG prin </a:t>
            </a:r>
            <a:r>
              <a:rPr lang="ro-RO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instruiri </a:t>
            </a:r>
            <a:r>
              <a:rPr lang="ro-RO" sz="2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şi</a:t>
            </a:r>
            <a:r>
              <a:rPr lang="ro-RO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 participări la </a:t>
            </a:r>
            <a:r>
              <a:rPr lang="ro-RO" sz="2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reţele</a:t>
            </a:r>
            <a:r>
              <a:rPr lang="ro-RO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 tematice pe teme de dialog social structurat</a:t>
            </a:r>
            <a:r>
              <a:rPr lang="ro-RO" sz="2000" dirty="0">
                <a:solidFill>
                  <a:schemeClr val="tx1"/>
                </a:solidFill>
                <a:latin typeface="Trebuchet MS" panose="020B0603020202020204" pitchFamily="34" charset="0"/>
              </a:rPr>
              <a:t>: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solidFill>
                  <a:schemeClr val="tx1"/>
                </a:solidFill>
                <a:latin typeface="Trebuchet MS" panose="020B0603020202020204" pitchFamily="34" charset="0"/>
              </a:rPr>
              <a:t>A.2.1.</a:t>
            </a:r>
            <a:r>
              <a:rPr lang="it-IT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Instruirea şi certificarea grupului țint</a:t>
            </a:r>
            <a:r>
              <a:rPr lang="ro-RO" altLang="it-IT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ă –</a:t>
            </a:r>
            <a:r>
              <a:rPr lang="ro-RO" altLang="it-IT" sz="1800" b="1" dirty="0">
                <a:latin typeface="Trebuchet MS" panose="020B0603020202020204" pitchFamily="34" charset="0"/>
              </a:rPr>
              <a:t> </a:t>
            </a:r>
            <a:r>
              <a:rPr lang="ro-RO" altLang="it-IT" sz="1800" b="1" dirty="0">
                <a:solidFill>
                  <a:srgbClr val="FFFF00"/>
                </a:solidFill>
                <a:latin typeface="Trebuchet MS" panose="020B0603020202020204" pitchFamily="34" charset="0"/>
              </a:rPr>
              <a:t>60 de membri GT instruiți și certificați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ro-RO" sz="1800" dirty="0">
                <a:solidFill>
                  <a:schemeClr val="tx1"/>
                </a:solidFill>
                <a:latin typeface="Trebuchet MS" panose="020B0603020202020204" pitchFamily="34" charset="0"/>
              </a:rPr>
              <a:t>A.2.2.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Rețele tematice pentru dezvoltarea de parteneriate</a:t>
            </a:r>
            <a:r>
              <a:rPr lang="ro-RO" sz="1800" dirty="0">
                <a:solidFill>
                  <a:schemeClr val="tx1"/>
                </a:solidFill>
                <a:latin typeface="Trebuchet MS" panose="020B0603020202020204" pitchFamily="34" charset="0"/>
              </a:rPr>
              <a:t> în vederea creșterii nivelului de responsabilitate civica privind accesul si participarea tinerilor la poziții de conducere în administrația publică locală – </a:t>
            </a:r>
            <a:r>
              <a:rPr lang="ro-RO" sz="1800" dirty="0">
                <a:solidFill>
                  <a:srgbClr val="FFFF00"/>
                </a:solidFill>
                <a:latin typeface="Trebuchet MS" panose="020B0603020202020204" pitchFamily="34" charset="0"/>
              </a:rPr>
              <a:t> rețele tematice formate în cadrul proiectului cu membri ONG Beneficiar, Partener și cele 5 UAT-uri partenere</a:t>
            </a: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1230" y="669290"/>
            <a:ext cx="7183755" cy="6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1040" y="1823720"/>
            <a:ext cx="11125200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" y="3401060"/>
            <a:ext cx="11125200" cy="3647440"/>
          </a:xfrm>
        </p:spPr>
        <p:txBody>
          <a:bodyPr>
            <a:normAutofit/>
          </a:bodyPr>
          <a:lstStyle/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sz="2300" b="1" dirty="0">
                <a:solidFill>
                  <a:schemeClr val="tx1"/>
                </a:solidFill>
                <a:latin typeface="Trebuchet MS" panose="020B0603020202020204" pitchFamily="34" charset="0"/>
              </a:rPr>
              <a:t>ACTIVITĂȚILE PROIECTULUI: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o-RO" sz="2000" dirty="0">
                <a:solidFill>
                  <a:schemeClr val="tx1"/>
                </a:solidFill>
                <a:latin typeface="Trebuchet MS" panose="020B0603020202020204" pitchFamily="34" charset="0"/>
              </a:rPr>
              <a:t>A.3.</a:t>
            </a:r>
            <a:r>
              <a:rPr lang="ro-RO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Utilizarea dialogului social structurat pentru organizarea de dezbateri publice</a:t>
            </a:r>
            <a:r>
              <a:rPr lang="ro-RO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pe teme de egalitate de șanse, nediscriminare </a:t>
            </a:r>
            <a:r>
              <a:rPr lang="ro-RO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şi</a:t>
            </a:r>
            <a:r>
              <a:rPr lang="ro-RO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dezvoltare umană durabila: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solidFill>
                  <a:schemeClr val="tx1"/>
                </a:solidFill>
                <a:latin typeface="Trebuchet MS" panose="020B0603020202020204" pitchFamily="34" charset="0"/>
              </a:rPr>
              <a:t>A.3.1.Dezbateri publice </a:t>
            </a:r>
            <a:r>
              <a:rPr lang="ro-RO" altLang="it-IT" sz="1800" dirty="0">
                <a:solidFill>
                  <a:schemeClr val="tx1"/>
                </a:solidFill>
                <a:latin typeface="Trebuchet MS" panose="020B0603020202020204" pitchFamily="34" charset="0"/>
              </a:rPr>
              <a:t>î</a:t>
            </a:r>
            <a:r>
              <a:rPr lang="it-IT" sz="1800" dirty="0">
                <a:solidFill>
                  <a:schemeClr val="tx1"/>
                </a:solidFill>
                <a:latin typeface="Trebuchet MS" panose="020B0603020202020204" pitchFamily="34" charset="0"/>
              </a:rPr>
              <a:t>n cadrul parteneriatelor la nivel local pe teme de </a:t>
            </a:r>
            <a:r>
              <a:rPr lang="it-IT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egalitate de șanse si nediscriminare</a:t>
            </a:r>
            <a:r>
              <a:rPr lang="ro-RO" sz="1800" b="1" dirty="0">
                <a:latin typeface="Trebuchet MS" panose="020B0603020202020204" pitchFamily="34" charset="0"/>
              </a:rPr>
              <a:t> – </a:t>
            </a:r>
            <a:r>
              <a:rPr lang="ro-RO" sz="1800" b="1" dirty="0">
                <a:solidFill>
                  <a:srgbClr val="FFFF00"/>
                </a:solidFill>
                <a:latin typeface="Trebuchet MS" panose="020B0603020202020204" pitchFamily="34" charset="0"/>
              </a:rPr>
              <a:t>4 Dezbateri publice pe teme de egalitate de șanse și nediscriminare realizate</a:t>
            </a:r>
            <a:endParaRPr lang="ro-RO" sz="1800" dirty="0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ro-RO" sz="1800" dirty="0">
                <a:solidFill>
                  <a:schemeClr val="tx1"/>
                </a:solidFill>
                <a:latin typeface="Trebuchet MS" panose="020B0603020202020204" pitchFamily="34" charset="0"/>
              </a:rPr>
              <a:t>A.3.2.Dezbateri publice în cadrul parteneriatelor la nivel local pe teme de 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dezvoltare umană durabilă</a:t>
            </a:r>
            <a:r>
              <a:rPr lang="ro-RO" sz="1800" b="1" dirty="0">
                <a:latin typeface="Trebuchet MS" panose="020B0603020202020204" pitchFamily="34" charset="0"/>
              </a:rPr>
              <a:t> – </a:t>
            </a:r>
            <a:r>
              <a:rPr lang="ro-RO" sz="1800" b="1" dirty="0">
                <a:solidFill>
                  <a:srgbClr val="FFFF00"/>
                </a:solidFill>
                <a:latin typeface="Trebuchet MS" panose="020B0603020202020204" pitchFamily="34" charset="0"/>
              </a:rPr>
              <a:t>2 Dezbateri publice pe teme de dezvoltare umană durabilă realizate</a:t>
            </a:r>
            <a:endParaRPr lang="en-US" altLang="ro-RO" sz="1800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0440" y="822325"/>
            <a:ext cx="6993890" cy="6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4640" y="2023745"/>
            <a:ext cx="11816080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1315" y="3879215"/>
            <a:ext cx="9140190" cy="2433955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o-RO" sz="2300" b="1" dirty="0">
                <a:solidFill>
                  <a:schemeClr val="tx1"/>
                </a:solidFill>
                <a:latin typeface="Trebuchet MS" panose="020B0603020202020204" pitchFamily="34" charset="0"/>
              </a:rPr>
              <a:t>	ACTIVITĂȚILE PROIECTULUI: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FR" sz="2300" b="1" dirty="0">
                <a:solidFill>
                  <a:schemeClr val="tx1"/>
                </a:solidFill>
                <a:latin typeface="Trebuchet MS" panose="020B0603020202020204" pitchFamily="34" charset="0"/>
              </a:rPr>
              <a:t>A.4.Management de </a:t>
            </a:r>
            <a:r>
              <a:rPr lang="fr-FR" sz="23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proiect</a:t>
            </a:r>
            <a:r>
              <a:rPr lang="fr-FR" sz="23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o-RO" sz="2300" b="1" dirty="0">
                <a:solidFill>
                  <a:schemeClr val="tx1"/>
                </a:solidFill>
                <a:latin typeface="Trebuchet MS" panose="020B0603020202020204" pitchFamily="34" charset="0"/>
              </a:rPr>
              <a:t>: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fr-FR" sz="1900" b="1" dirty="0">
                <a:solidFill>
                  <a:schemeClr val="tx1"/>
                </a:solidFill>
                <a:latin typeface="Trebuchet MS" panose="020B0603020202020204" pitchFamily="34" charset="0"/>
              </a:rPr>
              <a:t>A.4.1.Management - </a:t>
            </a:r>
            <a:r>
              <a:rPr lang="fr-FR" sz="19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cheltuieli</a:t>
            </a:r>
            <a:r>
              <a:rPr lang="fr-FR" sz="1900" b="1" dirty="0">
                <a:solidFill>
                  <a:schemeClr val="tx1"/>
                </a:solidFill>
                <a:latin typeface="Trebuchet MS" panose="020B0603020202020204" pitchFamily="34" charset="0"/>
              </a:rPr>
              <a:t> directe </a:t>
            </a:r>
            <a:r>
              <a:rPr lang="ro-RO" sz="1900" b="1" dirty="0">
                <a:solidFill>
                  <a:schemeClr val="tx1"/>
                </a:solidFill>
                <a:latin typeface="Trebuchet MS" panose="020B0603020202020204" pitchFamily="34" charset="0"/>
              </a:rPr>
              <a:t>– </a:t>
            </a:r>
            <a:r>
              <a:rPr lang="ro-RO" sz="1900" b="1" dirty="0">
                <a:solidFill>
                  <a:srgbClr val="FFFF00"/>
                </a:solidFill>
                <a:latin typeface="Trebuchet MS" panose="020B0603020202020204" pitchFamily="34" charset="0"/>
              </a:rPr>
              <a:t>activitate transversală pe toată durata implementării proiectului, realizată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fr-FR" sz="1900" b="1" dirty="0">
                <a:solidFill>
                  <a:schemeClr val="tx1"/>
                </a:solidFill>
                <a:latin typeface="Trebuchet MS" panose="020B0603020202020204" pitchFamily="34" charset="0"/>
              </a:rPr>
              <a:t>A.4.2.Management - </a:t>
            </a:r>
            <a:r>
              <a:rPr lang="fr-FR" sz="19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cheltuieli</a:t>
            </a:r>
            <a:r>
              <a:rPr lang="fr-FR" sz="1900" b="1" dirty="0">
                <a:solidFill>
                  <a:schemeClr val="tx1"/>
                </a:solidFill>
                <a:latin typeface="Trebuchet MS" panose="020B0603020202020204" pitchFamily="34" charset="0"/>
              </a:rPr>
              <a:t> indirecte</a:t>
            </a:r>
            <a:r>
              <a:rPr lang="ro-RO" sz="1900" b="1" dirty="0">
                <a:solidFill>
                  <a:schemeClr val="tx1"/>
                </a:solidFill>
                <a:latin typeface="Trebuchet MS" panose="020B0603020202020204" pitchFamily="34" charset="0"/>
              </a:rPr>
              <a:t> - </a:t>
            </a:r>
            <a:r>
              <a:rPr lang="ro-RO" sz="1900" b="1" dirty="0">
                <a:solidFill>
                  <a:srgbClr val="FFFF00"/>
                </a:solidFill>
                <a:latin typeface="Trebuchet MS" panose="020B0603020202020204" pitchFamily="34" charset="0"/>
              </a:rPr>
              <a:t>activitate transversală pe toată durata implementării proiectului, realizată</a:t>
            </a:r>
            <a:endParaRPr lang="fr-FR" sz="1900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1705" y="716915"/>
            <a:ext cx="7114540" cy="6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11200" y="2023745"/>
            <a:ext cx="10952480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040" y="3934460"/>
            <a:ext cx="8961120" cy="2649220"/>
          </a:xfrm>
        </p:spPr>
        <p:txBody>
          <a:bodyPr>
            <a:noAutofit/>
          </a:bodyPr>
          <a:lstStyle/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ACTIVITĂȚILE PROIECTULUI: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A.5. Informare si publicitate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: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A.5.1.Informare 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ș</a:t>
            </a:r>
            <a:r>
              <a:rPr lang="it-IT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i publicitate</a:t>
            </a:r>
            <a:r>
              <a:rPr lang="ro-RO" sz="1600" b="1" dirty="0">
                <a:latin typeface="Trebuchet MS" panose="020B0603020202020204" pitchFamily="34" charset="0"/>
              </a:rPr>
              <a:t> </a:t>
            </a:r>
            <a:r>
              <a:rPr lang="ro-RO" sz="1600" b="1" dirty="0">
                <a:solidFill>
                  <a:srgbClr val="FFFF00"/>
                </a:solidFill>
                <a:latin typeface="Trebuchet MS" panose="020B0603020202020204" pitchFamily="34" charset="0"/>
              </a:rPr>
              <a:t>- activitate transversală realizată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: </a:t>
            </a:r>
          </a:p>
          <a:p>
            <a:pPr lvl="1" algn="l">
              <a:lnSpc>
                <a:spcPct val="115000"/>
              </a:lnSpc>
              <a:spcAft>
                <a:spcPts val="1000"/>
              </a:spcAft>
            </a:pPr>
            <a:r>
              <a:rPr lang="ro-RO" sz="1600" b="1" dirty="0">
                <a:solidFill>
                  <a:srgbClr val="FFFF00"/>
                </a:solidFill>
                <a:latin typeface="Trebuchet MS" panose="020B0603020202020204" pitchFamily="34" charset="0"/>
              </a:rPr>
              <a:t>Eveniment lansare proiect, Eveniment finalizare proiect, Anunț pe toată perioada proiectului in ziarul ”Jurnalul Național”, toate activitățile proiectului au fost efectuate cu respectarea Manualului de Identitate Vizuală.</a:t>
            </a:r>
            <a:endParaRPr lang="it-IT" sz="1600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3130" y="833120"/>
            <a:ext cx="6899275" cy="6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8160" y="2023745"/>
            <a:ext cx="11155680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130" y="3661410"/>
            <a:ext cx="10684510" cy="2650490"/>
          </a:xfrm>
        </p:spPr>
        <p:txBody>
          <a:bodyPr>
            <a:normAutofit fontScale="92500" lnSpcReduction="10000"/>
          </a:bodyPr>
          <a:lstStyle/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sz="2300" b="1" dirty="0">
                <a:solidFill>
                  <a:schemeClr val="tx1"/>
                </a:solidFill>
                <a:latin typeface="Trebuchet MS" panose="020B0603020202020204" pitchFamily="34" charset="0"/>
              </a:rPr>
              <a:t>	INDICATORII PROIECTULUI:</a:t>
            </a:r>
          </a:p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altLang="en-US" sz="1800" b="1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	</a:t>
            </a:r>
            <a:r>
              <a:rPr lang="en-US" sz="1800" b="1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Indicatori</a:t>
            </a:r>
            <a:r>
              <a:rPr lang="en-US" sz="18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prestabiliţi</a:t>
            </a:r>
            <a:r>
              <a:rPr lang="en-US" sz="18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 de re</a:t>
            </a:r>
            <a:r>
              <a:rPr lang="ro-RO" sz="1800" b="1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alizare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:</a:t>
            </a:r>
          </a:p>
          <a:p>
            <a:pPr marL="800100" lvl="1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5S61 - Personal din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cadrul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ONG-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urilor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şi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partenerilor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sociali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participanţi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la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activităţi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formare</a:t>
            </a:r>
            <a:r>
              <a:rPr lang="ro-RO" sz="1600" dirty="0">
                <a:solidFill>
                  <a:schemeClr val="tx1"/>
                </a:solidFill>
                <a:latin typeface="Trebuchet MS" panose="020B0603020202020204" pitchFamily="34" charset="0"/>
              </a:rPr>
              <a:t>: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 57 persoane </a:t>
            </a:r>
            <a:r>
              <a:rPr lang="ro-RO" sz="1600" b="1" dirty="0">
                <a:solidFill>
                  <a:srgbClr val="FFFF00"/>
                </a:solidFill>
                <a:latin typeface="Trebuchet MS" panose="020B0603020202020204" pitchFamily="34" charset="0"/>
              </a:rPr>
              <a:t>– 57 persoane din cadrul ONG-urilor si partenerilor sociali, </a:t>
            </a:r>
            <a:r>
              <a:rPr lang="ro-RO" sz="1600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participanti</a:t>
            </a:r>
            <a:r>
              <a:rPr lang="ro-RO" sz="1600" b="1" dirty="0">
                <a:solidFill>
                  <a:srgbClr val="FFFF00"/>
                </a:solidFill>
                <a:latin typeface="Trebuchet MS" panose="020B0603020202020204" pitchFamily="34" charset="0"/>
              </a:rPr>
              <a:t> la activitățile de formare</a:t>
            </a:r>
          </a:p>
          <a:p>
            <a:pPr marL="800100" lvl="1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5S60 -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Parteneriate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intre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ONG-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uri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parteneri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sociali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autoritati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locale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sprijinite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în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vederea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susţinerii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şi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promovării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dezvoltării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la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nivel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local</a:t>
            </a:r>
            <a:r>
              <a:rPr lang="ro-RO" sz="1600" dirty="0">
                <a:solidFill>
                  <a:schemeClr val="tx1"/>
                </a:solidFill>
                <a:latin typeface="Trebuchet MS" panose="020B0603020202020204" pitchFamily="34" charset="0"/>
              </a:rPr>
              <a:t>: 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3 parteneriate </a:t>
            </a:r>
            <a:r>
              <a:rPr lang="ro-RO" sz="1600" b="1" dirty="0">
                <a:solidFill>
                  <a:srgbClr val="FFFF00"/>
                </a:solidFill>
                <a:latin typeface="Trebuchet MS" panose="020B0603020202020204" pitchFamily="34" charset="0"/>
              </a:rPr>
              <a:t>– 4 parteneriate  intre ONG si UAT, semnate în cadrul </a:t>
            </a:r>
            <a:r>
              <a:rPr lang="ro-RO" sz="1600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implemnentării</a:t>
            </a:r>
            <a:r>
              <a:rPr lang="ro-RO" sz="1600" b="1" dirty="0">
                <a:solidFill>
                  <a:srgbClr val="FFFF00"/>
                </a:solidFill>
                <a:latin typeface="Trebuchet MS" panose="020B0603020202020204" pitchFamily="34" charset="0"/>
              </a:rPr>
              <a:t> proiectului, in vederea susținerii și promovării dezvoltării la nivel local</a:t>
            </a: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1390" y="612140"/>
            <a:ext cx="7158355" cy="6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05814" y="2023745"/>
            <a:ext cx="10878186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5814" y="3727450"/>
            <a:ext cx="10685145" cy="2823210"/>
          </a:xfrm>
        </p:spPr>
        <p:txBody>
          <a:bodyPr>
            <a:normAutofit fontScale="92500" lnSpcReduction="10000"/>
          </a:bodyPr>
          <a:lstStyle/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sz="2300" b="1" dirty="0">
                <a:solidFill>
                  <a:schemeClr val="tx1"/>
                </a:solidFill>
                <a:latin typeface="Trebuchet MS" panose="020B0603020202020204" pitchFamily="34" charset="0"/>
              </a:rPr>
              <a:t>	INDICATORII PROIECTULUI:</a:t>
            </a:r>
          </a:p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altLang="en-US" sz="1800" b="1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	</a:t>
            </a:r>
            <a:r>
              <a:rPr lang="en-US" sz="1800" b="1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Indicatori</a:t>
            </a:r>
            <a:r>
              <a:rPr lang="en-US" sz="18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prestabiliţi</a:t>
            </a:r>
            <a:r>
              <a:rPr lang="en-US" sz="18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 de </a:t>
            </a:r>
            <a:r>
              <a:rPr lang="en-US" sz="1800" b="1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rezultat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:</a:t>
            </a:r>
          </a:p>
          <a:p>
            <a:pPr marL="800100" lvl="1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5S22 -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Participanţi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din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cadrul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ONGurilor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şi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partenerilor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sociali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care au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fost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certificaţi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la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încetarea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calităţii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de participant la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formare</a:t>
            </a:r>
            <a:r>
              <a:rPr lang="ro-RO" sz="1600" dirty="0">
                <a:solidFill>
                  <a:schemeClr val="tx1"/>
                </a:solidFill>
                <a:latin typeface="Trebuchet MS" panose="020B0603020202020204" pitchFamily="34" charset="0"/>
              </a:rPr>
              <a:t>: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 57 persoane </a:t>
            </a:r>
            <a:r>
              <a:rPr lang="ro-RO" sz="1600" b="1" dirty="0">
                <a:solidFill>
                  <a:srgbClr val="FFFF00"/>
                </a:solidFill>
                <a:latin typeface="Trebuchet MS" panose="020B0603020202020204" pitchFamily="34" charset="0"/>
              </a:rPr>
              <a:t>- 57 persoane din cadrul ONG-urilor si partenerilor sociali, </a:t>
            </a:r>
            <a:r>
              <a:rPr lang="ro-RO" sz="1600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certificati</a:t>
            </a:r>
            <a:r>
              <a:rPr lang="ro-RO" sz="1600" b="1" dirty="0">
                <a:solidFill>
                  <a:srgbClr val="FFFF00"/>
                </a:solidFill>
                <a:latin typeface="Trebuchet MS" panose="020B0603020202020204" pitchFamily="34" charset="0"/>
              </a:rPr>
              <a:t>, la încetarea calității de </a:t>
            </a:r>
            <a:r>
              <a:rPr lang="ro-RO" sz="1600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participanti</a:t>
            </a:r>
            <a:r>
              <a:rPr lang="ro-RO" sz="1600" b="1" dirty="0">
                <a:solidFill>
                  <a:srgbClr val="FFFF00"/>
                </a:solidFill>
                <a:latin typeface="Trebuchet MS" panose="020B0603020202020204" pitchFamily="34" charset="0"/>
              </a:rPr>
              <a:t> la formare</a:t>
            </a:r>
          </a:p>
          <a:p>
            <a:pPr marL="800100" lvl="1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5S21 -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Parteneriate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între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ONGuri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parteneri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sociali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şi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autorităţi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locale care sunt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funcţionale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la 6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luni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după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finalizarea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proiectelor</a:t>
            </a:r>
            <a:r>
              <a:rPr lang="ro-RO" sz="1600" dirty="0">
                <a:solidFill>
                  <a:schemeClr val="tx1"/>
                </a:solidFill>
                <a:latin typeface="Trebuchet MS" panose="020B0603020202020204" pitchFamily="34" charset="0"/>
              </a:rPr>
              <a:t>: 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3 parteneriate  </a:t>
            </a:r>
            <a:r>
              <a:rPr lang="ro-RO" sz="1600" b="1" dirty="0">
                <a:solidFill>
                  <a:srgbClr val="FFFF00"/>
                </a:solidFill>
                <a:latin typeface="Trebuchet MS" panose="020B0603020202020204" pitchFamily="34" charset="0"/>
              </a:rPr>
              <a:t>–4 parteneriate semnate în cadrul </a:t>
            </a:r>
            <a:r>
              <a:rPr lang="ro-RO" sz="1600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implemnentării</a:t>
            </a:r>
            <a:r>
              <a:rPr lang="ro-RO" sz="1600" b="1" dirty="0">
                <a:solidFill>
                  <a:srgbClr val="FFFF00"/>
                </a:solidFill>
                <a:latin typeface="Trebuchet MS" panose="020B0603020202020204" pitchFamily="34" charset="0"/>
              </a:rPr>
              <a:t> proiectului, funcționale la 6 luni de la finalizarea proiectului, conform acordurilor de parteneriat semnate.</a:t>
            </a: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1705" y="573405"/>
            <a:ext cx="7080885" cy="6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3040" y="1361440"/>
            <a:ext cx="11805920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" y="2733040"/>
            <a:ext cx="10993120" cy="4003040"/>
          </a:xfrm>
        </p:spPr>
        <p:txBody>
          <a:bodyPr>
            <a:normAutofit fontScale="70000" lnSpcReduction="20000"/>
          </a:bodyPr>
          <a:lstStyle/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r>
              <a:rPr lang="ro-RO" sz="2600" b="1" dirty="0">
                <a:solidFill>
                  <a:schemeClr val="tx1"/>
                </a:solidFill>
                <a:latin typeface="Trebuchet MS" panose="020B0603020202020204" pitchFamily="34" charset="0"/>
              </a:rPr>
              <a:t>Vă mulțumim pentru colaborare și participare!</a:t>
            </a:r>
          </a:p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r>
              <a:rPr lang="ro-RO" sz="2300" b="1" dirty="0">
                <a:solidFill>
                  <a:srgbClr val="FFFF00"/>
                </a:solidFill>
                <a:latin typeface="Trebuchet MS" panose="020B0603020202020204" pitchFamily="34" charset="0"/>
              </a:rPr>
              <a:t>Echipa de implementare proiect: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2300" b="1" dirty="0">
                <a:solidFill>
                  <a:srgbClr val="FFFF00"/>
                </a:solidFill>
                <a:latin typeface="Trebuchet MS" panose="020B0603020202020204" pitchFamily="34" charset="0"/>
              </a:rPr>
              <a:t>Amelia Boroș - manager proiect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2300" b="1" dirty="0">
                <a:solidFill>
                  <a:srgbClr val="FFFF00"/>
                </a:solidFill>
                <a:latin typeface="Trebuchet MS" panose="020B0603020202020204" pitchFamily="34" charset="0"/>
              </a:rPr>
              <a:t>Florin </a:t>
            </a:r>
            <a:r>
              <a:rPr lang="ro-RO" sz="2300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ceparu</a:t>
            </a:r>
            <a:r>
              <a:rPr lang="ro-RO" sz="2300" b="1" dirty="0">
                <a:solidFill>
                  <a:srgbClr val="FFFF00"/>
                </a:solidFill>
                <a:latin typeface="Trebuchet MS" panose="020B0603020202020204" pitchFamily="34" charset="0"/>
              </a:rPr>
              <a:t> – expert implementare parteneriate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2300" b="1" dirty="0">
                <a:solidFill>
                  <a:srgbClr val="FFFF00"/>
                </a:solidFill>
                <a:latin typeface="Trebuchet MS" panose="020B0603020202020204" pitchFamily="34" charset="0"/>
              </a:rPr>
              <a:t>Eugenia </a:t>
            </a:r>
            <a:r>
              <a:rPr lang="ro-RO" sz="2300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brătulescu</a:t>
            </a:r>
            <a:r>
              <a:rPr lang="ro-RO" sz="2300" b="1" dirty="0">
                <a:solidFill>
                  <a:srgbClr val="FFFF00"/>
                </a:solidFill>
                <a:latin typeface="Trebuchet MS" panose="020B0603020202020204" pitchFamily="34" charset="0"/>
              </a:rPr>
              <a:t>/</a:t>
            </a:r>
            <a:r>
              <a:rPr lang="ro-RO" sz="2300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sonia</a:t>
            </a:r>
            <a:r>
              <a:rPr lang="ro-RO" sz="2300" b="1" dirty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ro-RO" sz="2300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negoescu</a:t>
            </a:r>
            <a:r>
              <a:rPr lang="ro-RO" sz="2300" b="1" dirty="0">
                <a:solidFill>
                  <a:srgbClr val="FFFF00"/>
                </a:solidFill>
                <a:latin typeface="Trebuchet MS" panose="020B0603020202020204" pitchFamily="34" charset="0"/>
              </a:rPr>
              <a:t> – expert parteneriate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2300" b="1" dirty="0">
                <a:solidFill>
                  <a:srgbClr val="FFFF00"/>
                </a:solidFill>
                <a:latin typeface="Trebuchet MS" panose="020B0603020202020204" pitchFamily="34" charset="0"/>
              </a:rPr>
              <a:t>Sonia </a:t>
            </a:r>
            <a:r>
              <a:rPr lang="ro-RO" sz="2300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negoescu</a:t>
            </a:r>
            <a:r>
              <a:rPr lang="ro-RO" sz="2300" b="1" dirty="0">
                <a:solidFill>
                  <a:srgbClr val="FFFF00"/>
                </a:solidFill>
                <a:latin typeface="Trebuchet MS" panose="020B0603020202020204" pitchFamily="34" charset="0"/>
              </a:rPr>
              <a:t> – expert organizare dezbateri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2300" b="1" dirty="0">
                <a:solidFill>
                  <a:srgbClr val="FFFF00"/>
                </a:solidFill>
                <a:latin typeface="Trebuchet MS" panose="020B0603020202020204" pitchFamily="34" charset="0"/>
              </a:rPr>
              <a:t>Mihaela stan – coordonator formare grup țintă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2300" b="1" dirty="0">
                <a:solidFill>
                  <a:srgbClr val="FFFF00"/>
                </a:solidFill>
                <a:latin typeface="Trebuchet MS" panose="020B0603020202020204" pitchFamily="34" charset="0"/>
              </a:rPr>
              <a:t>Veronica </a:t>
            </a:r>
            <a:r>
              <a:rPr lang="ro-RO" sz="2300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enache</a:t>
            </a:r>
            <a:r>
              <a:rPr lang="ro-RO" sz="2300" b="1" dirty="0">
                <a:solidFill>
                  <a:srgbClr val="FFFF00"/>
                </a:solidFill>
                <a:latin typeface="Trebuchet MS" panose="020B0603020202020204" pitchFamily="34" charset="0"/>
              </a:rPr>
              <a:t> – expert selecție și animare grup țintă/expert rețele tematice</a:t>
            </a:r>
          </a:p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endParaRPr lang="ro-RO" sz="2300" b="1" dirty="0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endParaRPr lang="ro-RO" sz="23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endParaRPr lang="ro-RO" sz="23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1230" y="669290"/>
            <a:ext cx="7167245" cy="6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10754360" cy="3215639"/>
          </a:xfrm>
        </p:spPr>
        <p:txBody>
          <a:bodyPr>
            <a:normAutofit fontScale="92500" lnSpcReduction="10000"/>
          </a:bodyPr>
          <a:lstStyle/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Valoarea totală a proiectului</a:t>
            </a:r>
            <a:r>
              <a:rPr lang="en-US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: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				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416,969.99 lei.</a:t>
            </a:r>
          </a:p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Valoarea totală eligibilă a proiectului</a:t>
            </a:r>
            <a:r>
              <a:rPr lang="en-US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: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		</a:t>
            </a:r>
            <a:r>
              <a:rPr lang="en-US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	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416,969.99 lei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</a:p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Valoarea totală eligibilă nerambursabilă</a:t>
            </a:r>
            <a:r>
              <a:rPr lang="en-US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: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	</a:t>
            </a:r>
            <a:r>
              <a:rPr lang="en-US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		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408,630.59 lei, din care: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	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Valoarea totală nerambursabilă din fonduri FSE:	       </a:t>
            </a:r>
            <a:r>
              <a:rPr lang="en-US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		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347,336.00 lei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	Valoarea totala nerambursabilă din bugetul </a:t>
            </a:r>
            <a:r>
              <a:rPr lang="ro-RO" sz="1800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national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: </a:t>
            </a:r>
            <a:r>
              <a:rPr lang="en-US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		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61,294.59 lei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     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Valoarea totală a contribuției proprii</a:t>
            </a:r>
            <a:r>
              <a:rPr lang="en-US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: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		  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	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8,339.40 lei.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3570" y="612140"/>
            <a:ext cx="7383145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/>
        </p:nvSpPr>
        <p:spPr>
          <a:xfrm>
            <a:off x="325120" y="1680845"/>
            <a:ext cx="11460480" cy="1277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83920" y="1670685"/>
            <a:ext cx="10830560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" y="3238500"/>
            <a:ext cx="11226800" cy="3152140"/>
          </a:xfrm>
        </p:spPr>
        <p:txBody>
          <a:bodyPr>
            <a:normAutofit/>
          </a:bodyPr>
          <a:lstStyle/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r>
              <a:rPr lang="ro-RO" sz="20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OBIECTIVUL GENERAL: </a:t>
            </a:r>
          </a:p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Dezvoltarea </a:t>
            </a:r>
            <a:r>
              <a:rPr lang="ro-RO" sz="18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şi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implementarea de parteneriate </a:t>
            </a:r>
            <a:r>
              <a:rPr lang="ro-RO" sz="18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şi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mecanisme de cooperare între </a:t>
            </a:r>
            <a:r>
              <a:rPr lang="ro-RO" sz="18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autorităţile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publice, ONG-uri </a:t>
            </a:r>
            <a:r>
              <a:rPr lang="ro-RO" sz="18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şi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societatea civilă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pentru elaborarea de 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instrumente de monitorizare </a:t>
            </a:r>
            <a:r>
              <a:rPr lang="ro-RO" sz="18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şi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evaluare a dialogului social structurat privind accesul tinerilor în </a:t>
            </a:r>
            <a:r>
              <a:rPr lang="ro-RO" sz="18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poziţii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de conducere în plan local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, precum </a:t>
            </a:r>
            <a:r>
              <a:rPr lang="ro-RO" sz="18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şi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dezvoltarea </a:t>
            </a:r>
            <a:r>
              <a:rPr lang="ro-RO" sz="18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capacităţilor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membrilor ONG-urilor </a:t>
            </a:r>
            <a:r>
              <a:rPr lang="ro-RO" sz="18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şi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ai </a:t>
            </a:r>
            <a:r>
              <a:rPr lang="ro-RO" sz="18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reprezentanţilor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ro-RO" sz="18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comunităţii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locale prin instruiri </a:t>
            </a:r>
            <a:r>
              <a:rPr lang="ro-RO" sz="18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şi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participări la </a:t>
            </a:r>
            <a:r>
              <a:rPr lang="ro-RO" sz="18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reţele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tematice.</a:t>
            </a:r>
            <a:endParaRPr lang="en-US" sz="1800" b="1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5160" y="688340"/>
            <a:ext cx="7374890" cy="6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08000" y="1688465"/>
            <a:ext cx="11419840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60" y="2966085"/>
            <a:ext cx="11521440" cy="3556635"/>
          </a:xfrm>
        </p:spPr>
        <p:txBody>
          <a:bodyPr>
            <a:normAutofit lnSpcReduction="10000"/>
          </a:bodyPr>
          <a:lstStyle/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OBIECTIVELE SPECIFICE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:</a:t>
            </a:r>
            <a:r>
              <a:rPr lang="ro-RO" sz="18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 </a:t>
            </a:r>
            <a:endParaRPr lang="en-US" sz="1800" b="1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+mj-lt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en-US" sz="16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Obiectivul</a:t>
            </a:r>
            <a:r>
              <a:rPr lang="en-US" sz="16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Specific 1</a:t>
            </a:r>
            <a:r>
              <a:rPr lang="ro-RO" sz="16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: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Dezvoltarea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şi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implementarea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a 3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parteneriate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locale APL - ONG -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societatea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civilă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pentru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facilitarea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accesului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tinerilor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la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poziţii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conducere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şi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participarea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la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actul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administrativ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la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nivel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local;</a:t>
            </a:r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en-US" sz="16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4 </a:t>
            </a:r>
            <a:r>
              <a:rPr lang="en-US" sz="16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Parteneriate</a:t>
            </a:r>
            <a:r>
              <a:rPr lang="en-US" sz="16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ro-RO" sz="16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încheiate în cadrul proiectului între Asociația Simț Civic, </a:t>
            </a:r>
            <a:r>
              <a:rPr lang="ro-RO" sz="16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Asociatția</a:t>
            </a:r>
            <a:r>
              <a:rPr lang="ro-RO" sz="16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ONIX și UAT Podgoria, Puiești, Grebănu și Siriu, jud. Buzău</a:t>
            </a:r>
            <a:endParaRPr lang="en-US" sz="1600" b="1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+mj-lt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en-US" sz="16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Obiectivul</a:t>
            </a:r>
            <a:r>
              <a:rPr lang="en-US" sz="16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Specific </a:t>
            </a:r>
            <a:r>
              <a:rPr lang="ro-RO" sz="16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2: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Instruirea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şi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certificarea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a 60 de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membri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ai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grupului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ţintă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din ONG-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uri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, APL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şi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partenerilor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sociali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în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vederea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întăriririi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competenţelor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pentru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dezvoltare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locală</a:t>
            </a:r>
            <a:r>
              <a:rPr lang="en-US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;</a:t>
            </a:r>
            <a:endParaRPr lang="ro-RO" sz="16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+mj-lt"/>
            </a:endParaRPr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ro-RO" sz="1600" b="1" dirty="0">
                <a:solidFill>
                  <a:srgbClr val="FFFF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Instruirea a 60 de membri GT (57 membri ONG si parteneri Sociali si 3 membri </a:t>
            </a:r>
            <a:r>
              <a:rPr lang="ro-RO" sz="1300" b="1" dirty="0">
                <a:solidFill>
                  <a:srgbClr val="FFFF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UAT)</a:t>
            </a:r>
            <a:endParaRPr lang="en-US" sz="1300" b="1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+mj-lt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2667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+mj-lt"/>
            </a:endParaRPr>
          </a:p>
          <a:p>
            <a:pPr marL="285750" indent="-285750" algn="just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+mj-lt"/>
            </a:endParaRP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685" y="659765"/>
            <a:ext cx="7193280" cy="6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8160" y="1688465"/>
            <a:ext cx="11125200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60" y="2966085"/>
            <a:ext cx="11521440" cy="3556635"/>
          </a:xfrm>
        </p:spPr>
        <p:txBody>
          <a:bodyPr>
            <a:normAutofit fontScale="55000" lnSpcReduction="20000"/>
          </a:bodyPr>
          <a:lstStyle/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sz="26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OBIECTIVELE SPECIFICE</a:t>
            </a:r>
            <a:r>
              <a:rPr lang="ro-RO" sz="1900" b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:</a:t>
            </a:r>
            <a:r>
              <a:rPr lang="ro-RO" sz="19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 </a:t>
            </a:r>
            <a:endParaRPr lang="en-US" sz="19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+mj-lt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en-US" sz="25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Obiectivul</a:t>
            </a:r>
            <a:r>
              <a:rPr lang="en-US" sz="25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Specific </a:t>
            </a:r>
            <a:r>
              <a:rPr lang="ro-RO" sz="25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3</a:t>
            </a:r>
            <a:r>
              <a:rPr lang="en-US" sz="25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: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Organizarea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şi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desfăşurarea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a 6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dezbateri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publice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pe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teme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de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egalitate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de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şanse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,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nediscriminare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şi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dezvoltare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durabilă</a:t>
            </a:r>
            <a:r>
              <a:rPr lang="ro-RO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.</a:t>
            </a:r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ro-RO" sz="29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4 Dezbateri pe teme de nediscriminare și egalitate de șanse, ORGANIZATE: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GB" sz="19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Dezbaterea</a:t>
            </a:r>
            <a:r>
              <a:rPr lang="en-GB" sz="19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nr. 1,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intitulata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„</a:t>
            </a:r>
            <a:r>
              <a:rPr lang="ro-RO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CONȘTIENTIZEAZĂ DISCRIMINAREA! Definiții. Forme ale discriminării. Legislație împotriva discriminării”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avut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loc in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perioada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09-10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martie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2023, la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Cafeneaua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Art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Café,Strada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Stefan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cel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Mare, nr.64,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Ramnicu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Sarat,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jud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 Buzau. La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dezbatere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au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participat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32 de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persoane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en-US" sz="1900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GB" sz="19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Dezbaterea</a:t>
            </a:r>
            <a:r>
              <a:rPr lang="en-GB" sz="19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nr. 2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intitulata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„</a:t>
            </a:r>
            <a:r>
              <a:rPr lang="en-GB" sz="19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Discriminare</a:t>
            </a:r>
            <a:r>
              <a:rPr lang="en-US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nu? Analiza </a:t>
            </a:r>
            <a:r>
              <a:rPr lang="en-US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unor</a:t>
            </a:r>
            <a:r>
              <a:rPr lang="en-US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cazuri</a:t>
            </a:r>
            <a:r>
              <a:rPr lang="en-US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concrete </a:t>
            </a:r>
            <a:r>
              <a:rPr lang="en-US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si</a:t>
            </a:r>
            <a:r>
              <a:rPr lang="en-US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metode</a:t>
            </a:r>
            <a:r>
              <a:rPr lang="en-US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US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abordare</a:t>
            </a:r>
            <a:r>
              <a:rPr lang="ro-RO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”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avut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loc in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perioada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11-12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martie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2023, la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Cafeneaua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Art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Café,Strada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Stefan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cel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Mare, nr.64,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Ramnicu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Sarat,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jud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 Buzau. La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dezbatere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au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participat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33 de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persoane</a:t>
            </a:r>
            <a:endParaRPr lang="en-US" sz="1900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GB" sz="19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Dezbaterea</a:t>
            </a:r>
            <a:r>
              <a:rPr lang="en-GB" sz="19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nr. 3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intitulata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„</a:t>
            </a:r>
            <a:r>
              <a:rPr lang="en-GB" sz="19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o-RO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TRATAMENT EGAL ÎNSEAMNĂ ȘI TRATAMENT „LA FEL?”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avut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loc in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perioada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16-17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martie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2023, la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Cafeneaua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Art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Café,Strada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Stefan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cel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Mare, nr.64,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Ramnicu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Sarat,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jud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 Buzau. La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dezbatere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au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participat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30 de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persoane</a:t>
            </a:r>
            <a:endParaRPr lang="en-US" sz="1900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GB" sz="19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Dezbaterea</a:t>
            </a:r>
            <a:r>
              <a:rPr lang="en-GB" sz="19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nr. 4,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intitulata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„</a:t>
            </a:r>
            <a:r>
              <a:rPr lang="en-GB" sz="19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o-RO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FEMEI ȘI BĂRBAȚI. SUNTEM EGALI LA MUNCĂ?”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avut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loc in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perioada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18-19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martie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2023, la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Cafeneaua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Art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Café,Strada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Stefan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cel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Mare, nr.64,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Ramnicu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Sarat,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jud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 Buzau. La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dezbatere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au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participat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28 de </a:t>
            </a:r>
            <a:r>
              <a:rPr lang="en-GB" sz="19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persoane</a:t>
            </a:r>
            <a:r>
              <a:rPr lang="en-GB" sz="19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endParaRPr lang="en-US" sz="1900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lvl="2" algn="just">
              <a:lnSpc>
                <a:spcPct val="115000"/>
              </a:lnSpc>
              <a:spcAft>
                <a:spcPts val="1000"/>
              </a:spcAft>
              <a:tabLst>
                <a:tab pos="266700" algn="l"/>
              </a:tabLst>
            </a:pPr>
            <a:endParaRPr lang="en-US" sz="16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+mj-lt"/>
            </a:endParaRPr>
          </a:p>
          <a:p>
            <a:pPr marL="285750" indent="-285750" algn="just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+mj-lt"/>
            </a:endParaRP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685" y="659765"/>
            <a:ext cx="7193280" cy="69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49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50240" y="1688465"/>
            <a:ext cx="11135360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60" y="2966085"/>
            <a:ext cx="11521440" cy="3556635"/>
          </a:xfrm>
        </p:spPr>
        <p:txBody>
          <a:bodyPr>
            <a:normAutofit fontScale="85000" lnSpcReduction="20000"/>
          </a:bodyPr>
          <a:lstStyle/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sz="26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OBIECTIVELE SPECIFICE</a:t>
            </a:r>
            <a:r>
              <a:rPr lang="ro-RO" sz="1900" b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:</a:t>
            </a:r>
            <a:r>
              <a:rPr lang="ro-RO" sz="19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 </a:t>
            </a:r>
            <a:endParaRPr lang="en-US" sz="19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+mj-lt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en-US" sz="25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Obiectivul</a:t>
            </a:r>
            <a:r>
              <a:rPr lang="en-US" sz="25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Specific </a:t>
            </a:r>
            <a:r>
              <a:rPr lang="ro-RO" sz="25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3</a:t>
            </a:r>
            <a:r>
              <a:rPr lang="en-US" sz="25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: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Organizarea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şi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desfăşurarea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a 6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dezbateri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publice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pe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teme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de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egalitate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de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şanse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,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nediscriminare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şi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dezvoltare</a:t>
            </a:r>
            <a:r>
              <a:rPr lang="en-US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durabilă</a:t>
            </a:r>
            <a:r>
              <a:rPr lang="ro-RO" sz="25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.</a:t>
            </a:r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ro-RO" sz="29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2 Dezbateri pe teme de dezvoltare umană durabilă, ORGANIZATE: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Dezbaterea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nr. 5,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intitulata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„ </a:t>
            </a:r>
            <a:r>
              <a:rPr lang="ro-RO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DEZVOLTARE UMANĂ DURABILĂ PRIN EDUCAȚIA GENERAȚIILOR DE TINERI”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avut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loc in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perioada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13-14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mai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2023, la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Cafeneaua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Art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Café,Strada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Stefan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cel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Mare, nr.64,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Ramnicu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Sarat,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jud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 Buzau. La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dezbatere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au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participat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25 de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persoane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Dezbaterea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nr. 6,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intitulata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„ DEZVOLTAREA UMANĂ DURABILĂ ȘI IMPORTANȚA POLITICILOR PUBLICE DE TINERET ÎN COMUNITĂȚILE LOCALE URBANE ȘI RURALE</a:t>
            </a:r>
            <a:r>
              <a:rPr lang="ro-RO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”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avut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loc in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perioada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03-04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mai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2023, la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Cafeneaua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Art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Café,Strada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Stefan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cel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Mare, nr.64,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Ramnicu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Sarat,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jud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 Buzau. La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dezbatere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au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participat</a:t>
            </a:r>
            <a:r>
              <a:rPr lang="en-GB" sz="18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24 de </a:t>
            </a:r>
            <a:r>
              <a:rPr lang="en-GB" sz="18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persoane</a:t>
            </a:r>
            <a:endParaRPr lang="en-US" sz="1800" b="1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266700" algn="l"/>
              </a:tabLst>
            </a:pPr>
            <a:endParaRPr lang="ro-RO" sz="2900" b="1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+mj-lt"/>
            </a:endParaRPr>
          </a:p>
          <a:p>
            <a:pPr marL="285750" indent="-285750" algn="just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+mj-lt"/>
            </a:endParaRP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685" y="659765"/>
            <a:ext cx="7193280" cy="69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54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8800" y="1621155"/>
            <a:ext cx="11242040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3150235"/>
            <a:ext cx="11242040" cy="3352800"/>
          </a:xfrm>
        </p:spPr>
        <p:txBody>
          <a:bodyPr>
            <a:normAutofit fontScale="25000" lnSpcReduction="20000"/>
          </a:bodyPr>
          <a:lstStyle/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sz="72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REZULTATE PREVIZIONATE : </a:t>
            </a:r>
            <a:r>
              <a:rPr lang="ro-RO" sz="7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endParaRPr lang="ro-RO" sz="72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o-RO" sz="72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72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ezultat proiect 1:</a:t>
            </a:r>
            <a:r>
              <a:rPr lang="ro-RO" sz="7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3 parteneriate APL – ONG - societate civilă dezvoltate        </a:t>
            </a:r>
            <a:r>
              <a:rPr lang="en-US" sz="72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4 </a:t>
            </a:r>
            <a:r>
              <a:rPr lang="ro-RO" sz="72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 </a:t>
            </a:r>
            <a:r>
              <a:rPr lang="en-US" sz="72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Parteneriate</a:t>
            </a:r>
            <a:r>
              <a:rPr lang="en-US" sz="72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</a:t>
            </a:r>
            <a:r>
              <a:rPr lang="ro-RO" sz="72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încheiate în cadrul proiectului între Asociația Simț Civic, </a:t>
            </a:r>
            <a:r>
              <a:rPr lang="ro-RO" sz="72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Asociatția</a:t>
            </a:r>
            <a:r>
              <a:rPr lang="ro-RO" sz="72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+mj-lt"/>
              </a:rPr>
              <a:t> ONIX și UAT-urile: Podgoria, Puiești, Grebănu și Siriu, jud. Buzău</a:t>
            </a:r>
            <a:endParaRPr lang="en-US" sz="7200" b="1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+mj-lt"/>
            </a:endParaRPr>
          </a:p>
          <a:p>
            <a:pPr marL="857250" lvl="0" indent="-8572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ro-RO" sz="72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Rezultat proiect 2:</a:t>
            </a:r>
            <a:r>
              <a:rPr lang="ro-RO" sz="7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Realizarea unui plan local de </a:t>
            </a:r>
            <a:r>
              <a:rPr lang="ro-RO" sz="72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acţiune</a:t>
            </a:r>
            <a:r>
              <a:rPr lang="ro-RO" sz="7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pentru accesul tinerilor la </a:t>
            </a:r>
            <a:r>
              <a:rPr lang="ro-RO" sz="72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poziţii</a:t>
            </a:r>
            <a:r>
              <a:rPr lang="ro-RO" sz="7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de conducere </a:t>
            </a:r>
            <a:r>
              <a:rPr lang="ro-RO" sz="72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şi</a:t>
            </a:r>
            <a:r>
              <a:rPr lang="ro-RO" sz="7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participarea la actul administrativ la nivel local           </a:t>
            </a:r>
            <a:r>
              <a:rPr lang="ro-RO" sz="72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plan local de </a:t>
            </a:r>
            <a:r>
              <a:rPr lang="ro-RO" sz="72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acţiune</a:t>
            </a:r>
            <a:r>
              <a:rPr lang="ro-RO" sz="72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pentru accesul tinerilor la </a:t>
            </a:r>
            <a:r>
              <a:rPr lang="ro-RO" sz="72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poziţii</a:t>
            </a:r>
            <a:r>
              <a:rPr lang="ro-RO" sz="72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de conducere </a:t>
            </a:r>
            <a:r>
              <a:rPr lang="ro-RO" sz="7200" b="1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şi</a:t>
            </a:r>
            <a:r>
              <a:rPr lang="ro-RO" sz="72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participarea la actul administrativ la nivel local </a:t>
            </a:r>
            <a:r>
              <a:rPr lang="ro-RO" sz="7200" b="1" i="1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REALIZAT </a:t>
            </a:r>
            <a:endParaRPr lang="en-US" sz="7200" b="1" i="1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1705" y="678180"/>
            <a:ext cx="696849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DD5CB50-738A-B7D4-173A-9E7C20581ECB}"/>
              </a:ext>
            </a:extLst>
          </p:cNvPr>
          <p:cNvSpPr/>
          <p:nvPr/>
        </p:nvSpPr>
        <p:spPr>
          <a:xfrm>
            <a:off x="10817225" y="3667760"/>
            <a:ext cx="375920" cy="3149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2FD9D3E-1590-8169-4E1B-6C207D65AF3D}"/>
              </a:ext>
            </a:extLst>
          </p:cNvPr>
          <p:cNvSpPr/>
          <p:nvPr/>
        </p:nvSpPr>
        <p:spPr>
          <a:xfrm>
            <a:off x="10024745" y="4998720"/>
            <a:ext cx="375920" cy="3149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1040" y="1621155"/>
            <a:ext cx="11013440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3150235"/>
            <a:ext cx="11242040" cy="3352800"/>
          </a:xfrm>
        </p:spPr>
        <p:txBody>
          <a:bodyPr>
            <a:normAutofit fontScale="47500" lnSpcReduction="20000"/>
          </a:bodyPr>
          <a:lstStyle/>
          <a:p>
            <a:pPr indent="457200" algn="l">
              <a:lnSpc>
                <a:spcPct val="115000"/>
              </a:lnSpc>
              <a:spcAft>
                <a:spcPts val="1000"/>
              </a:spcAft>
            </a:pPr>
            <a:r>
              <a:rPr lang="ro-RO" sz="72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REZULTATE PREVIZIONATE : </a:t>
            </a:r>
            <a:endParaRPr lang="en-US" sz="72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0" indent="-8572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ro-RO" sz="72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Rezultat proiect 3:</a:t>
            </a:r>
            <a:r>
              <a:rPr lang="ro-RO" sz="7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ro-RO" sz="72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Selecţia</a:t>
            </a:r>
            <a:r>
              <a:rPr lang="ro-RO" sz="7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, instruirea </a:t>
            </a:r>
            <a:r>
              <a:rPr lang="ro-RO" sz="72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şi</a:t>
            </a:r>
            <a:r>
              <a:rPr lang="ro-RO" sz="7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certificarea a 60 membri ai grupului </a:t>
            </a:r>
            <a:r>
              <a:rPr lang="ro-RO" sz="72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ţintă</a:t>
            </a:r>
            <a:r>
              <a:rPr lang="ro-RO" sz="7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    </a:t>
            </a:r>
            <a:r>
              <a:rPr lang="ro-RO" sz="72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60 membri ai grupului </a:t>
            </a:r>
            <a:r>
              <a:rPr lang="ro-RO" sz="7200" dirty="0" err="1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ţintă</a:t>
            </a:r>
            <a:r>
              <a:rPr lang="ro-RO" sz="7200" dirty="0">
                <a:solidFill>
                  <a:srgbClr val="FFFF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SELECTAȚI, INSTRUIȚI ȘI CERTIFICAȚI</a:t>
            </a: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1705" y="678180"/>
            <a:ext cx="696849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DD5CB50-738A-B7D4-173A-9E7C20581ECB}"/>
              </a:ext>
            </a:extLst>
          </p:cNvPr>
          <p:cNvSpPr/>
          <p:nvPr/>
        </p:nvSpPr>
        <p:spPr>
          <a:xfrm>
            <a:off x="10680065" y="4511675"/>
            <a:ext cx="375920" cy="3149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9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1040" y="1621155"/>
            <a:ext cx="11013440" cy="1277620"/>
          </a:xfrm>
        </p:spPr>
        <p:txBody>
          <a:bodyPr>
            <a:normAutofit/>
          </a:bodyPr>
          <a:lstStyle/>
          <a:p>
            <a:pPr algn="ctr"/>
            <a:r>
              <a:rPr lang="ro-RO" altLang="en-US" sz="2000" b="1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Denumirea proiectului:</a:t>
            </a:r>
            <a:br>
              <a:rPr lang="ro-RO" altLang="en-US" sz="2000" b="1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CONSTRUIM COMUNI</a:t>
            </a:r>
            <a:r>
              <a:rPr lang="ro-RO" alt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TĂȚI ȘI OAMENI PRIN DIALOG STRUCTURAT ȘI PARTICIPARE PUBLICĂ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3150235"/>
            <a:ext cx="11242040" cy="3352800"/>
          </a:xfrm>
        </p:spPr>
        <p:txBody>
          <a:bodyPr>
            <a:normAutofit/>
          </a:bodyPr>
          <a:lstStyle/>
          <a:p>
            <a:pPr indent="457200" algn="l">
              <a:lnSpc>
                <a:spcPct val="115000"/>
              </a:lnSpc>
              <a:spcAft>
                <a:spcPts val="1000"/>
              </a:spcAft>
            </a:pPr>
            <a:endParaRPr lang="ro-RO" sz="7200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</p:txBody>
      </p:sp>
      <p:pic>
        <p:nvPicPr>
          <p:cNvPr id="4" name="Picture 3" descr="Header col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1705" y="678180"/>
            <a:ext cx="6968490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76C03D-BC8A-174F-FB16-781C01588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80" y="2898773"/>
            <a:ext cx="5480052" cy="36042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080134-56F8-2ACF-54B9-18DD8BE87B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6" y="2898775"/>
            <a:ext cx="5555404" cy="36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61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82</TotalTime>
  <Words>1830</Words>
  <Application>Microsoft Office PowerPoint</Application>
  <PresentationFormat>Widescreen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Tw Cen MT</vt:lpstr>
      <vt:lpstr>Wingdings</vt:lpstr>
      <vt:lpstr>Circuit</vt:lpstr>
      <vt:lpstr>Denumirea proiectului: “CONSTRUIM COMUNITĂȚI ȘI OAMENI PRIN DIALOG STRUCTURAT ȘI PARTICIPARE PUBLICĂ”</vt:lpstr>
      <vt:lpstr>PowerPoint Presentation</vt:lpstr>
      <vt:lpstr>Denumirea proiectului: “CONSTRUIM COMUNITĂȚI ȘI OAMENI PRIN DIALOG STRUCTURAT ȘI PARTICIPARE PUBLICĂ”</vt:lpstr>
      <vt:lpstr>Denumirea proiectului: “CONSTRUIM COMUNITĂȚI ȘI OAMENI PRIN DIALOG STRUCTURAT ȘI PARTICIPARE PUBLICĂ”</vt:lpstr>
      <vt:lpstr>Denumirea proiectului: “CONSTRUIM COMUNITĂȚI ȘI OAMENI PRIN DIALOG STRUCTURAT ȘI PARTICIPARE PUBLICĂ”</vt:lpstr>
      <vt:lpstr>Denumirea proiectului: “CONSTRUIM COMUNITĂȚI ȘI OAMENI PRIN DIALOG STRUCTURAT ȘI PARTICIPARE PUBLICĂ”</vt:lpstr>
      <vt:lpstr>Denumirea proiectului: “CONSTRUIM COMUNITĂȚI ȘI OAMENI PRIN DIALOG STRUCTURAT ȘI PARTICIPARE PUBLICĂ”</vt:lpstr>
      <vt:lpstr>Denumirea proiectului: “CONSTRUIM COMUNITĂȚI ȘI OAMENI PRIN DIALOG STRUCTURAT ȘI PARTICIPARE PUBLICĂ”</vt:lpstr>
      <vt:lpstr>Denumirea proiectului: “CONSTRUIM COMUNITĂȚI ȘI OAMENI PRIN DIALOG STRUCTURAT ȘI PARTICIPARE PUBLICĂ”</vt:lpstr>
      <vt:lpstr>Denumirea proiectului: “CONSTRUIM COMUNITĂȚI ȘI OAMENI PRIN DIALOG STRUCTURAT ȘI PARTICIPARE PUBLICĂ”</vt:lpstr>
      <vt:lpstr>Denumirea proiectului: “CONSTRUIM COMUNITĂȚI ȘI OAMENI PRIN DIALOG STRUCTURAT ȘI PARTICIPARE PUBLICĂ”</vt:lpstr>
      <vt:lpstr>Denumirea proiectului: “CONSTRUIM COMUNITĂȚI ȘI OAMENI PRIN DIALOG STRUCTURAT ȘI PARTICIPARE PUBLICĂ”</vt:lpstr>
      <vt:lpstr>Denumirea proiectului: “CONSTRUIM COMUNITĂȚI ȘI OAMENI PRIN DIALOG STRUCTURAT ȘI PARTICIPARE PUBLICĂ”</vt:lpstr>
      <vt:lpstr>Denumirea proiectului: “CONSTRUIM COMUNITĂȚI ȘI OAMENI PRIN DIALOG STRUCTURAT ȘI PARTICIPARE PUBLICĂ”</vt:lpstr>
      <vt:lpstr>Denumirea proiectului: “CONSTRUIM COMUNITĂȚI ȘI OAMENI PRIN DIALOG STRUCTURAT ȘI PARTICIPARE PUBLICĂ”</vt:lpstr>
      <vt:lpstr>Denumirea proiectului: “CONSTRUIM COMUNITĂȚI ȘI OAMENI PRIN DIALOG STRUCTURAT ȘI PARTICIPARE PUBLICĂ”</vt:lpstr>
      <vt:lpstr>Denumirea proiectului: “CONSTRUIM COMUNITĂȚI ȘI OAMENI PRIN DIALOG STRUCTURAT ȘI PARTICIPARE PUBLICĂ”</vt:lpstr>
      <vt:lpstr>Denumirea proiectului: “CONSTRUIM COMUNITĂȚI ȘI OAMENI PRIN DIALOG STRUCTURAT ȘI PARTICIPARE PUBLICĂ”</vt:lpstr>
      <vt:lpstr>Denumirea proiectului: “CONSTRUIM COMUNITĂȚI ȘI OAMENI PRIN DIALOG STRUCTURAT ȘI PARTICIPARE PUBLICĂ”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Construim comunități și oameni prin dialog structurat și participare publică</dc:title>
  <dc:creator>eugenia bratulescu</dc:creator>
  <cp:lastModifiedBy>eugenia bratulescu</cp:lastModifiedBy>
  <cp:revision>12</cp:revision>
  <dcterms:created xsi:type="dcterms:W3CDTF">2022-08-10T13:08:00Z</dcterms:created>
  <dcterms:modified xsi:type="dcterms:W3CDTF">2023-08-24T08:35:54Z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B1995A26C03C41C1B3897EF1AB6E0C91</vt:lpwstr>
  </property>
  <property fmtid="{D5CDD505-2E9C-101B-9397-08002B2CF9AE}" pid="3" name="KSOProductBuildVer">
    <vt:lpwstr>1033-11.2.0.11254</vt:lpwstr>
  </property>
</Properties>
</file>