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7" r:id="rId1"/>
  </p:sldMasterIdLst>
  <p:sldIdLst>
    <p:sldId id="256" r:id="rId2"/>
    <p:sldId id="274" r:id="rId3"/>
    <p:sldId id="281" r:id="rId4"/>
    <p:sldId id="293" r:id="rId5"/>
    <p:sldId id="294" r:id="rId6"/>
    <p:sldId id="295" r:id="rId7"/>
    <p:sldId id="296" r:id="rId8"/>
    <p:sldId id="297" r:id="rId9"/>
    <p:sldId id="292" r:id="rId10"/>
    <p:sldId id="288" r:id="rId11"/>
    <p:sldId id="284" r:id="rId12"/>
    <p:sldId id="282" r:id="rId13"/>
    <p:sldId id="289" r:id="rId14"/>
    <p:sldId id="298" r:id="rId15"/>
    <p:sldId id="290" r:id="rId16"/>
    <p:sldId id="283" r:id="rId17"/>
    <p:sldId id="300" r:id="rId18"/>
    <p:sldId id="285" r:id="rId19"/>
    <p:sldId id="286" r:id="rId20"/>
    <p:sldId id="287" r:id="rId21"/>
    <p:sldId id="301" r:id="rId22"/>
    <p:sldId id="304" r:id="rId23"/>
    <p:sldId id="305" r:id="rId24"/>
    <p:sldId id="302" r:id="rId25"/>
    <p:sldId id="307" r:id="rId26"/>
    <p:sldId id="308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9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361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185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542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083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0313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625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695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77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456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582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77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5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26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981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529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56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53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7000">
              <a:srgbClr val="FFFF00">
                <a:alpha val="32000"/>
              </a:srgbClr>
            </a:gs>
            <a:gs pos="74000">
              <a:schemeClr val="accent1">
                <a:lumMod val="45000"/>
                <a:lumOff val="55000"/>
              </a:schemeClr>
            </a:gs>
            <a:gs pos="91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20BAED2-5369-4401-BB52-C234B616EEDB}" type="datetimeFigureOut">
              <a:rPr lang="en-US" smtClean="0"/>
              <a:t>3/9/2023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3C10247-5D41-4B42-A46A-38D39ED86B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58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topics.law.cornell.edu/wex/employment_discrimination" TargetMode="External"/><Relationship Id="rId2" Type="http://schemas.openxmlformats.org/officeDocument/2006/relationships/hyperlink" Target="https://ec.europa.eu/newsroom/just/items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818" y="3705860"/>
            <a:ext cx="11639006" cy="2656840"/>
          </a:xfrm>
          <a:solidFill>
            <a:srgbClr val="FFFF00"/>
          </a:solidFill>
        </p:spPr>
        <p:txBody>
          <a:bodyPr>
            <a:normAutofit fontScale="9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Bine ați venit la </a:t>
            </a:r>
            <a:r>
              <a:rPr lang="en-US" sz="2000" b="1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Dezbaterea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 n</a:t>
            </a:r>
            <a:r>
              <a:rPr lang="ro-RO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r</a:t>
            </a:r>
            <a:r>
              <a:rPr lang="en-US" sz="2000" b="1" dirty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rebuchet MS" panose="020B0603020202020204" pitchFamily="34" charset="0"/>
              </a:rPr>
              <a:t>.1</a:t>
            </a:r>
            <a:endParaRPr lang="ro-RO" sz="2000" b="1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>
              <a:lnSpc>
                <a:spcPct val="100000"/>
              </a:lnSpc>
            </a:pPr>
            <a:r>
              <a:rPr lang="ro-RO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r>
              <a:rPr lang="en-GB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800" b="1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</a:t>
            </a:r>
            <a:r>
              <a:rPr lang="ro-RO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atica</a:t>
            </a:r>
            <a:r>
              <a:rPr lang="ro-RO" sz="1800" b="1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GB" sz="1800" b="1" dirty="0" err="1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nediscriminare</a:t>
            </a:r>
            <a:r>
              <a:rPr lang="ro-RO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și egalitate de șanse</a:t>
            </a:r>
            <a:endParaRPr lang="ro-RO" sz="1800" dirty="0">
              <a:solidFill>
                <a:schemeClr val="tx1"/>
              </a:solidFill>
              <a:effectLst/>
              <a:latin typeface="Trebuchet MS" panose="020B0603020202020204" pitchFamily="34" charset="0"/>
              <a:ea typeface="Times New Roman" panose="02020603050405020304" pitchFamily="18" charset="0"/>
              <a:cs typeface="Trebuchet MS" panose="020B0603020202020204" pitchFamily="34" charset="0"/>
            </a:endParaRPr>
          </a:p>
          <a:p>
            <a:pPr algn="ctr"/>
            <a:r>
              <a:rPr lang="ro-RO" sz="24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” CONȘTIENTIZEAZĂ DISCRIMINAREA!</a:t>
            </a:r>
            <a:r>
              <a:rPr lang="ro-RO" sz="2400" dirty="0"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</a:p>
          <a:p>
            <a:pPr algn="ctr"/>
            <a:r>
              <a:rPr lang="ro-RO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Definiții. Forme ale discriminării.</a:t>
            </a:r>
            <a:r>
              <a:rPr lang="ro-RO" sz="1800" dirty="0">
                <a:latin typeface="Trebuchet MS" panose="020B0603020202020204" pitchFamily="34" charset="0"/>
                <a:ea typeface="Times New Roman" panose="02020603050405020304" pitchFamily="18" charset="0"/>
              </a:rPr>
              <a:t> </a:t>
            </a:r>
            <a:r>
              <a:rPr lang="ro-RO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Legislație împotriva discriminării ”</a:t>
            </a:r>
          </a:p>
          <a:p>
            <a:pPr algn="ctr"/>
            <a:r>
              <a:rPr lang="ro-RO" sz="1800" b="1" dirty="0">
                <a:solidFill>
                  <a:srgbClr val="00000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Râmnicu Sărat, jud. Buzău</a:t>
            </a:r>
          </a:p>
          <a:p>
            <a:pPr algn="ctr"/>
            <a:r>
              <a:rPr lang="ro-RO" sz="1800" b="1" dirty="0">
                <a:solidFill>
                  <a:srgbClr val="000000"/>
                </a:solidFill>
                <a:latin typeface="Trebuchet MS" panose="020B0603020202020204" pitchFamily="34" charset="0"/>
                <a:ea typeface="Times New Roman" panose="02020603050405020304" pitchFamily="18" charset="0"/>
              </a:rPr>
              <a:t>09.03.2023-10.03.2023</a:t>
            </a:r>
          </a:p>
          <a:p>
            <a:pPr algn="ctr"/>
            <a:r>
              <a:rPr lang="ro-RO" sz="1800" b="1" dirty="0">
                <a:effectLst/>
                <a:latin typeface="Trebuchet MS" panose="020B0603020202020204" pitchFamily="34" charset="0"/>
                <a:ea typeface="Times New Roman" panose="02020603050405020304" pitchFamily="18" charset="0"/>
              </a:rPr>
              <a:t>Ziua 2</a:t>
            </a:r>
            <a:endParaRPr lang="en-US" sz="1800" b="1" dirty="0">
              <a:effectLst/>
              <a:latin typeface="Trebuchet MS" panose="020B0603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lnSpc>
                <a:spcPct val="100000"/>
              </a:lnSpc>
            </a:pPr>
            <a:endParaRPr lang="ro-RO" sz="1800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59"/>
            <a:ext cx="11756570" cy="3021511"/>
          </a:xfrm>
          <a:solidFill>
            <a:srgbClr val="FFFF00"/>
          </a:solidFill>
        </p:spPr>
        <p:txBody>
          <a:bodyPr>
            <a:normAutofit fontScale="5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36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3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36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Statele Unite ale Americii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Titlul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VII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principala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reglementare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federală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privire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angajare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interzice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ilegală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ocupării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forței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către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angajatorii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publici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privați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către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organizațiile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programele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formare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agenții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angajare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bazată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rasă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culoare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religie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sex,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origine</a:t>
            </a:r>
            <a:r>
              <a:rPr lang="en-US" sz="38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8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națională</a:t>
            </a:r>
            <a:r>
              <a:rPr lang="en-US" sz="49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37339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4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5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5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5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Statele Unite ale Americii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Egal Pay Act din 1963  - (o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parte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Muncii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Fair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Standardele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Act) -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interzice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salarială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bazată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sex de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către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angajatori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organizațiile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endParaRPr lang="en-US" sz="45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Titlul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VII din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drepturilor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civile din 1964-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general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interzice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locul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inclusiv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angajarea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concedierea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reducerea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forței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beneficiile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hărțuirea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comportamentul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sexual</a:t>
            </a:r>
          </a:p>
          <a:p>
            <a:pPr marL="685800" indent="-685800" algn="l">
              <a:buFont typeface="Wingdings" panose="05000000000000000000" pitchFamily="2" charset="2"/>
              <a:buChar char="Ø"/>
            </a:pP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Discriminării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femeilor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însărcinate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, care a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modificat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titlul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VII din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drepturilor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civile din 1964 - se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referă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bazată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sarcină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locul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45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45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 </a:t>
            </a:r>
            <a:endParaRPr lang="en-US" sz="4500" b="0" i="0" dirty="0"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312087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47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4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4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4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alte state ale lumii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1028700" lvl="1" indent="-571500" algn="just">
              <a:buFont typeface="Wingdings" panose="05000000000000000000" pitchFamily="2" charset="2"/>
              <a:buChar char="q"/>
            </a:pPr>
            <a:r>
              <a:rPr lang="en-US" sz="4100" b="0" i="0" u="none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Australia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- Sex Discrimination Act (1984)</a:t>
            </a:r>
          </a:p>
          <a:p>
            <a:pPr marL="1028700" lvl="1" indent="-571500" algn="just">
              <a:buFont typeface="Wingdings" panose="05000000000000000000" pitchFamily="2" charset="2"/>
              <a:buChar char="q"/>
            </a:pPr>
            <a:r>
              <a:rPr lang="en-US" sz="4100" b="0" i="0" u="none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Canada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- Ontario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Codul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Drepturilor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Omului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(1962) -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canadiană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Drepturilor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Omului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(1977)</a:t>
            </a:r>
          </a:p>
          <a:p>
            <a:pPr marL="1028700" lvl="1" indent="-571500" algn="just">
              <a:buFont typeface="Wingdings" panose="05000000000000000000" pitchFamily="2" charset="2"/>
              <a:buChar char="q"/>
            </a:pPr>
            <a:r>
              <a:rPr lang="en-US" sz="4100" b="0" i="0" u="none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Hong Kong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-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Ordonanța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Discriminării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Sexuale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(1996)</a:t>
            </a:r>
          </a:p>
          <a:p>
            <a:pPr marL="1028700" lvl="1" indent="-571500" algn="just">
              <a:buFont typeface="Wingdings" panose="05000000000000000000" pitchFamily="2" charset="2"/>
              <a:buChar char="q"/>
            </a:pPr>
            <a:r>
              <a:rPr lang="en-US" sz="4100" b="0" i="0" u="none" strike="noStrike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Marea</a:t>
            </a:r>
            <a:r>
              <a:rPr lang="en-US" sz="4100" b="0" i="0" u="none" strike="noStrike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Britanie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 - Egal Pay Act 1970 -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prevede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salariu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egal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munca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comparabilă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-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Discriminării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Sexuale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din (1975) -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Drepturilor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4100" b="0" i="0" dirty="0" err="1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Omului</a:t>
            </a:r>
            <a:r>
              <a:rPr lang="en-US" sz="41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 (1998</a:t>
            </a:r>
            <a:r>
              <a:rPr lang="en-US" sz="4100" b="0" i="0" dirty="0">
                <a:effectLst/>
                <a:latin typeface="Trebuchet MS" panose="020B0603020202020204" pitchFamily="34" charset="0"/>
              </a:rPr>
              <a:t>)</a:t>
            </a: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7467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2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24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24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Uniunea Europeană</a:t>
            </a:r>
          </a:p>
          <a:p>
            <a:pPr algn="just"/>
            <a:r>
              <a:rPr lang="en-US" sz="2600" dirty="0" err="1">
                <a:latin typeface="Trebuchet MS" panose="020B0603020202020204" pitchFamily="34" charset="0"/>
              </a:rPr>
              <a:t>Legislația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antidiscriminare</a:t>
            </a:r>
            <a:r>
              <a:rPr lang="en-US" sz="2600" dirty="0">
                <a:latin typeface="Trebuchet MS" panose="020B0603020202020204" pitchFamily="34" charset="0"/>
              </a:rPr>
              <a:t> a UE </a:t>
            </a:r>
            <a:r>
              <a:rPr lang="en-US" sz="2600" dirty="0" err="1">
                <a:latin typeface="Trebuchet MS" panose="020B0603020202020204" pitchFamily="34" charset="0"/>
              </a:rPr>
              <a:t>instituie</a:t>
            </a:r>
            <a:r>
              <a:rPr lang="en-US" sz="2600" dirty="0">
                <a:latin typeface="Trebuchet MS" panose="020B0603020202020204" pitchFamily="34" charset="0"/>
              </a:rPr>
              <a:t> un </a:t>
            </a:r>
            <a:r>
              <a:rPr lang="en-US" sz="2600" dirty="0" err="1">
                <a:latin typeface="Trebuchet MS" panose="020B0603020202020204" pitchFamily="34" charset="0"/>
              </a:rPr>
              <a:t>ansamblu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coerent</a:t>
            </a:r>
            <a:r>
              <a:rPr lang="en-US" sz="2600" dirty="0">
                <a:latin typeface="Trebuchet MS" panose="020B0603020202020204" pitchFamily="34" charset="0"/>
              </a:rPr>
              <a:t> de </a:t>
            </a:r>
            <a:r>
              <a:rPr lang="en-US" sz="2600" dirty="0" err="1">
                <a:latin typeface="Trebuchet MS" panose="020B0603020202020204" pitchFamily="34" charset="0"/>
              </a:rPr>
              <a:t>drepturi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și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obligații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în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toate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țările</a:t>
            </a:r>
            <a:r>
              <a:rPr lang="en-US" sz="2600" dirty="0">
                <a:latin typeface="Trebuchet MS" panose="020B0603020202020204" pitchFamily="34" charset="0"/>
              </a:rPr>
              <a:t> din UE, </a:t>
            </a:r>
            <a:r>
              <a:rPr lang="en-US" sz="2600" dirty="0" err="1">
                <a:latin typeface="Trebuchet MS" panose="020B0603020202020204" pitchFamily="34" charset="0"/>
              </a:rPr>
              <a:t>inclusiv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proceduri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menite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să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ajute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victimele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discriminării</a:t>
            </a:r>
            <a:r>
              <a:rPr lang="en-US" sz="2600" dirty="0">
                <a:latin typeface="Trebuchet MS" panose="020B0603020202020204" pitchFamily="34" charset="0"/>
              </a:rPr>
              <a:t>. </a:t>
            </a:r>
            <a:endParaRPr lang="ro-RO" sz="2600" dirty="0">
              <a:latin typeface="Trebuchet MS" panose="020B0603020202020204" pitchFamily="34" charset="0"/>
            </a:endParaRPr>
          </a:p>
          <a:p>
            <a:pPr algn="just"/>
            <a:r>
              <a:rPr lang="en-US" sz="2600" dirty="0" err="1">
                <a:latin typeface="Trebuchet MS" panose="020B0603020202020204" pitchFamily="34" charset="0"/>
              </a:rPr>
              <a:t>Toți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cetățenii</a:t>
            </a:r>
            <a:r>
              <a:rPr lang="en-US" sz="2600" dirty="0">
                <a:latin typeface="Trebuchet MS" panose="020B0603020202020204" pitchFamily="34" charset="0"/>
              </a:rPr>
              <a:t> UE au </a:t>
            </a:r>
            <a:r>
              <a:rPr lang="en-US" sz="2600" dirty="0" err="1">
                <a:latin typeface="Trebuchet MS" panose="020B0603020202020204" pitchFamily="34" charset="0"/>
              </a:rPr>
              <a:t>dreptul</a:t>
            </a:r>
            <a:r>
              <a:rPr lang="en-US" sz="2600" dirty="0">
                <a:latin typeface="Trebuchet MS" panose="020B0603020202020204" pitchFamily="34" charset="0"/>
              </a:rPr>
              <a:t> la </a:t>
            </a:r>
            <a:r>
              <a:rPr lang="en-US" sz="2600" dirty="0" err="1">
                <a:latin typeface="Trebuchet MS" panose="020B0603020202020204" pitchFamily="34" charset="0"/>
              </a:rPr>
              <a:t>protecție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juridică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împotriva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discriminării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directe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și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indirecte</a:t>
            </a:r>
            <a:r>
              <a:rPr lang="en-US" sz="2600" dirty="0">
                <a:latin typeface="Trebuchet MS" panose="020B0603020202020204" pitchFamily="34" charset="0"/>
              </a:rPr>
              <a:t>, la </a:t>
            </a:r>
            <a:r>
              <a:rPr lang="en-US" sz="2600" dirty="0" err="1">
                <a:latin typeface="Trebuchet MS" panose="020B0603020202020204" pitchFamily="34" charset="0"/>
              </a:rPr>
              <a:t>tratament</a:t>
            </a:r>
            <a:r>
              <a:rPr lang="en-US" sz="2600" dirty="0">
                <a:latin typeface="Trebuchet MS" panose="020B0603020202020204" pitchFamily="34" charset="0"/>
              </a:rPr>
              <a:t> egal </a:t>
            </a:r>
            <a:r>
              <a:rPr lang="en-US" sz="2600" dirty="0" err="1">
                <a:latin typeface="Trebuchet MS" panose="020B0603020202020204" pitchFamily="34" charset="0"/>
              </a:rPr>
              <a:t>în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ceea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ce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privește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încadrarea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în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muncă</a:t>
            </a:r>
            <a:r>
              <a:rPr lang="en-US" sz="2600" dirty="0">
                <a:latin typeface="Trebuchet MS" panose="020B0603020202020204" pitchFamily="34" charset="0"/>
              </a:rPr>
              <a:t>, au </a:t>
            </a:r>
            <a:r>
              <a:rPr lang="en-US" sz="2600" dirty="0" err="1">
                <a:latin typeface="Trebuchet MS" panose="020B0603020202020204" pitchFamily="34" charset="0"/>
              </a:rPr>
              <a:t>dreptul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să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beneficieze</a:t>
            </a:r>
            <a:r>
              <a:rPr lang="en-US" sz="2600" dirty="0">
                <a:latin typeface="Trebuchet MS" panose="020B0603020202020204" pitchFamily="34" charset="0"/>
              </a:rPr>
              <a:t> de </a:t>
            </a:r>
            <a:r>
              <a:rPr lang="en-US" sz="2600" dirty="0" err="1">
                <a:latin typeface="Trebuchet MS" panose="020B0603020202020204" pitchFamily="34" charset="0"/>
              </a:rPr>
              <a:t>ajutor</a:t>
            </a:r>
            <a:r>
              <a:rPr lang="en-US" sz="2600" dirty="0">
                <a:latin typeface="Trebuchet MS" panose="020B0603020202020204" pitchFamily="34" charset="0"/>
              </a:rPr>
              <a:t> din </a:t>
            </a:r>
            <a:r>
              <a:rPr lang="en-US" sz="2600" dirty="0" err="1">
                <a:latin typeface="Trebuchet MS" panose="020B0603020202020204" pitchFamily="34" charset="0"/>
              </a:rPr>
              <a:t>partea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organismelor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naționale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pentru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egalitate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și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să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depună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plângeri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printr</a:t>
            </a:r>
            <a:r>
              <a:rPr lang="en-US" sz="2600" dirty="0">
                <a:latin typeface="Trebuchet MS" panose="020B0603020202020204" pitchFamily="34" charset="0"/>
              </a:rPr>
              <a:t>-o </a:t>
            </a:r>
            <a:r>
              <a:rPr lang="en-US" sz="2600" dirty="0" err="1">
                <a:latin typeface="Trebuchet MS" panose="020B0603020202020204" pitchFamily="34" charset="0"/>
              </a:rPr>
              <a:t>procedură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judiciară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sau</a:t>
            </a:r>
            <a:r>
              <a:rPr lang="en-US" sz="2600" dirty="0">
                <a:latin typeface="Trebuchet MS" panose="020B0603020202020204" pitchFamily="34" charset="0"/>
              </a:rPr>
              <a:t> </a:t>
            </a:r>
            <a:r>
              <a:rPr lang="en-US" sz="2600" dirty="0" err="1">
                <a:latin typeface="Trebuchet MS" panose="020B0603020202020204" pitchFamily="34" charset="0"/>
              </a:rPr>
              <a:t>administrativă</a:t>
            </a:r>
            <a:r>
              <a:rPr lang="en-US" sz="2600" dirty="0">
                <a:latin typeface="Trebuchet MS" panose="020B0603020202020204" pitchFamily="34" charset="0"/>
              </a:rPr>
              <a:t>.</a:t>
            </a:r>
            <a:endParaRPr lang="ro-RO" sz="2600" dirty="0"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42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2005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85000"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2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Uniunea Europeană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900" b="0" i="0" u="none" strike="noStrike" baseline="0" dirty="0">
                <a:latin typeface="Trebuchet MS" panose="020B0603020202020204" pitchFamily="34" charset="0"/>
              </a:rPr>
              <a:t>CARTA DREPTURILOR FUNDAMENTALE A UNIUNII</a:t>
            </a:r>
            <a:r>
              <a:rPr lang="ro-RO" sz="19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0" i="0" u="none" strike="noStrike" baseline="0" dirty="0">
                <a:latin typeface="Trebuchet MS" panose="020B0603020202020204" pitchFamily="34" charset="0"/>
              </a:rPr>
              <a:t>EUROPENE</a:t>
            </a:r>
          </a:p>
          <a:p>
            <a:pPr algn="l"/>
            <a:r>
              <a:rPr lang="en-US" sz="1900" b="1" i="0" u="none" strike="noStrike" baseline="0" dirty="0">
                <a:latin typeface="Trebuchet MS" panose="020B0603020202020204" pitchFamily="34" charset="0"/>
              </a:rPr>
              <a:t>Art. 21:</a:t>
            </a:r>
          </a:p>
          <a:p>
            <a:pPr algn="l"/>
            <a:r>
              <a:rPr lang="it-IT" sz="1900" b="1" i="1" u="none" strike="noStrike" baseline="0" dirty="0">
                <a:latin typeface="Trebuchet MS" panose="020B0603020202020204" pitchFamily="34" charset="0"/>
              </a:rPr>
              <a:t>1. Se interzice discriminarea de orice fel, bazată pe motive precum sexul,</a:t>
            </a:r>
            <a:r>
              <a:rPr lang="ro-RO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it-IT" sz="1900" b="1" i="1" u="none" strike="noStrike" baseline="0" dirty="0">
                <a:latin typeface="Trebuchet MS" panose="020B0603020202020204" pitchFamily="34" charset="0"/>
              </a:rPr>
              <a:t>rasa, culoarea, originea etnică sau socială, caracteristicile genetice, limba,</a:t>
            </a:r>
            <a:r>
              <a:rPr lang="ro-RO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religia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sau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convingerile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opiniile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politice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sau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orice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altă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natură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,</a:t>
            </a:r>
            <a:r>
              <a:rPr lang="ro-RO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it-IT" sz="1900" b="1" i="1" u="none" strike="noStrike" baseline="0" dirty="0">
                <a:latin typeface="Trebuchet MS" panose="020B0603020202020204" pitchFamily="34" charset="0"/>
              </a:rPr>
              <a:t>apartenența la o minoritate națională, averea, nașterea, o disabilitate, vârsta</a:t>
            </a:r>
            <a:r>
              <a:rPr lang="ro-RO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sau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orientarea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sexuală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.</a:t>
            </a:r>
          </a:p>
          <a:p>
            <a:pPr algn="l"/>
            <a:r>
              <a:rPr lang="en-US" sz="1900" b="1" i="1" u="none" strike="noStrike" baseline="0" dirty="0">
                <a:latin typeface="Trebuchet MS" panose="020B0603020202020204" pitchFamily="34" charset="0"/>
              </a:rPr>
              <a:t>2.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În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domeniul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aplicare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a TCE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TUE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fără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a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aduce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atingere</a:t>
            </a:r>
            <a:r>
              <a:rPr lang="ro-RO" sz="1900" b="1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it-IT" sz="1900" b="1" i="1" u="none" strike="noStrike" baseline="0" dirty="0">
                <a:latin typeface="Trebuchet MS" panose="020B0603020202020204" pitchFamily="34" charset="0"/>
              </a:rPr>
              <a:t>dispozițiilor speciale ale acestora, se interzice orice discriminare pe motiv de</a:t>
            </a:r>
            <a:r>
              <a:rPr lang="en-US" sz="1900" b="1" i="1" u="none" strike="noStrike" baseline="0" dirty="0" err="1">
                <a:latin typeface="Trebuchet MS" panose="020B0603020202020204" pitchFamily="34" charset="0"/>
              </a:rPr>
              <a:t>cetățenie</a:t>
            </a:r>
            <a:r>
              <a:rPr lang="en-US" sz="1900" b="1" i="1" u="none" strike="noStrike" baseline="0" dirty="0">
                <a:latin typeface="Trebuchet MS" panose="020B0603020202020204" pitchFamily="34" charset="0"/>
              </a:rPr>
              <a:t>.</a:t>
            </a:r>
            <a:endParaRPr lang="ro-RO" sz="1900" dirty="0"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42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35392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5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44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4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4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Uniunea Europeană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3600" dirty="0"/>
              <a:t>„</a:t>
            </a:r>
            <a:r>
              <a:rPr lang="en-US" sz="3600" dirty="0" err="1"/>
              <a:t>Principiul</a:t>
            </a:r>
            <a:r>
              <a:rPr lang="en-US" sz="3600" dirty="0"/>
              <a:t> non-</a:t>
            </a:r>
            <a:r>
              <a:rPr lang="en-US" sz="3600" dirty="0" err="1"/>
              <a:t>discriminării</a:t>
            </a:r>
            <a:r>
              <a:rPr lang="en-US" sz="3600" dirty="0"/>
              <a:t> face </a:t>
            </a:r>
            <a:r>
              <a:rPr lang="en-US" sz="3600" dirty="0" err="1"/>
              <a:t>parte</a:t>
            </a:r>
            <a:r>
              <a:rPr lang="en-US" sz="3600" dirty="0"/>
              <a:t> </a:t>
            </a:r>
            <a:r>
              <a:rPr lang="en-US" sz="3600" dirty="0" err="1"/>
              <a:t>dintre</a:t>
            </a:r>
            <a:r>
              <a:rPr lang="en-US" sz="3600" dirty="0"/>
              <a:t> </a:t>
            </a:r>
            <a:r>
              <a:rPr lang="en-US" sz="3600" dirty="0" err="1"/>
              <a:t>principiile</a:t>
            </a:r>
            <a:r>
              <a:rPr lang="en-US" sz="3600" dirty="0"/>
              <a:t> de </a:t>
            </a:r>
            <a:r>
              <a:rPr lang="en-US" sz="3600" dirty="0" err="1"/>
              <a:t>bază</a:t>
            </a:r>
            <a:r>
              <a:rPr lang="en-US" sz="3600" dirty="0"/>
              <a:t> ale </a:t>
            </a:r>
            <a:r>
              <a:rPr lang="en-US" sz="3600" dirty="0" err="1"/>
              <a:t>Uniunii</a:t>
            </a:r>
            <a:r>
              <a:rPr lang="en-US" sz="3600" dirty="0"/>
              <a:t> </a:t>
            </a:r>
            <a:r>
              <a:rPr lang="en-US" sz="3600" dirty="0" err="1"/>
              <a:t>Europene</a:t>
            </a:r>
            <a:r>
              <a:rPr lang="en-US" sz="3600" dirty="0"/>
              <a:t>. </a:t>
            </a:r>
            <a:r>
              <a:rPr lang="en-US" sz="3600" dirty="0" err="1"/>
              <a:t>Toți</a:t>
            </a:r>
            <a:r>
              <a:rPr lang="en-US" sz="3600" dirty="0"/>
              <a:t> </a:t>
            </a:r>
            <a:r>
              <a:rPr lang="en-US" sz="3600" dirty="0" err="1"/>
              <a:t>suntem</a:t>
            </a:r>
            <a:r>
              <a:rPr lang="en-US" sz="3600" dirty="0"/>
              <a:t> </a:t>
            </a:r>
            <a:r>
              <a:rPr lang="en-US" sz="3600" dirty="0" err="1"/>
              <a:t>egali</a:t>
            </a:r>
            <a:r>
              <a:rPr lang="en-US" sz="3600" dirty="0"/>
              <a:t> </a:t>
            </a:r>
            <a:r>
              <a:rPr lang="en-US" sz="3600" dirty="0" err="1"/>
              <a:t>în</a:t>
            </a:r>
            <a:r>
              <a:rPr lang="en-US" sz="3600" dirty="0"/>
              <a:t> </a:t>
            </a:r>
            <a:r>
              <a:rPr lang="en-US" sz="3600" dirty="0" err="1"/>
              <a:t>fața</a:t>
            </a:r>
            <a:r>
              <a:rPr lang="en-US" sz="3600" dirty="0"/>
              <a:t> </a:t>
            </a:r>
            <a:r>
              <a:rPr lang="en-US" sz="3600" dirty="0" err="1"/>
              <a:t>legii</a:t>
            </a:r>
            <a:r>
              <a:rPr lang="en-US" sz="3600" dirty="0"/>
              <a:t> </a:t>
            </a:r>
            <a:r>
              <a:rPr lang="en-US" sz="3600" dirty="0" err="1"/>
              <a:t>și</a:t>
            </a:r>
            <a:r>
              <a:rPr lang="en-US" sz="3600" dirty="0"/>
              <a:t> </a:t>
            </a:r>
            <a:r>
              <a:rPr lang="en-US" sz="3600" dirty="0" err="1"/>
              <a:t>toți</a:t>
            </a:r>
            <a:r>
              <a:rPr lang="en-US" sz="3600" dirty="0"/>
              <a:t> </a:t>
            </a:r>
            <a:r>
              <a:rPr lang="en-US" sz="3600" dirty="0" err="1"/>
              <a:t>avem</a:t>
            </a:r>
            <a:r>
              <a:rPr lang="en-US" sz="3600" dirty="0"/>
              <a:t> </a:t>
            </a:r>
            <a:r>
              <a:rPr lang="en-US" sz="3600" dirty="0" err="1"/>
              <a:t>dreptul</a:t>
            </a:r>
            <a:r>
              <a:rPr lang="en-US" sz="3600" dirty="0"/>
              <a:t> de a ne </a:t>
            </a:r>
            <a:r>
              <a:rPr lang="en-US" sz="3600" dirty="0" err="1"/>
              <a:t>trăi</a:t>
            </a:r>
            <a:r>
              <a:rPr lang="en-US" sz="3600" dirty="0"/>
              <a:t> </a:t>
            </a:r>
            <a:r>
              <a:rPr lang="en-US" sz="3600" dirty="0" err="1"/>
              <a:t>viața</a:t>
            </a:r>
            <a:r>
              <a:rPr lang="en-US" sz="3600" dirty="0"/>
              <a:t> </a:t>
            </a:r>
            <a:r>
              <a:rPr lang="en-US" sz="3600" dirty="0" err="1"/>
              <a:t>fără</a:t>
            </a:r>
            <a:r>
              <a:rPr lang="en-US" sz="3600" dirty="0"/>
              <a:t> a fi </a:t>
            </a:r>
            <a:r>
              <a:rPr lang="en-US" sz="3600" dirty="0" err="1"/>
              <a:t>discriminați</a:t>
            </a:r>
            <a:r>
              <a:rPr lang="ro-RO" sz="3600" dirty="0"/>
              <a:t>. </a:t>
            </a:r>
            <a:r>
              <a:rPr lang="en-US" sz="3600" dirty="0" err="1"/>
              <a:t>Mulțumită</a:t>
            </a:r>
            <a:r>
              <a:rPr lang="en-US" sz="3600" dirty="0"/>
              <a:t> </a:t>
            </a:r>
            <a:r>
              <a:rPr lang="en-US" sz="3600" dirty="0" err="1"/>
              <a:t>normelor</a:t>
            </a:r>
            <a:r>
              <a:rPr lang="en-US" sz="3600" dirty="0"/>
              <a:t> </a:t>
            </a:r>
            <a:r>
              <a:rPr lang="en-US" sz="3600" dirty="0" err="1"/>
              <a:t>antidiscriminare</a:t>
            </a:r>
            <a:r>
              <a:rPr lang="en-US" sz="3600" dirty="0"/>
              <a:t> ale UE </a:t>
            </a:r>
            <a:r>
              <a:rPr lang="en-US" sz="3600" dirty="0" err="1"/>
              <a:t>și</a:t>
            </a:r>
            <a:r>
              <a:rPr lang="en-US" sz="3600" dirty="0"/>
              <a:t> </a:t>
            </a:r>
            <a:r>
              <a:rPr lang="en-US" sz="3600" dirty="0" err="1"/>
              <a:t>măsurilor</a:t>
            </a:r>
            <a:r>
              <a:rPr lang="en-US" sz="3600" dirty="0"/>
              <a:t> </a:t>
            </a:r>
            <a:r>
              <a:rPr lang="en-US" sz="3600" dirty="0" err="1"/>
              <a:t>luate</a:t>
            </a:r>
            <a:r>
              <a:rPr lang="en-US" sz="3600" dirty="0"/>
              <a:t> de </a:t>
            </a:r>
            <a:r>
              <a:rPr lang="en-US" sz="3600" dirty="0" err="1"/>
              <a:t>Comisi</a:t>
            </a:r>
            <a:r>
              <a:rPr lang="ro-RO" sz="3600" dirty="0"/>
              <a:t>e</a:t>
            </a:r>
            <a:r>
              <a:rPr lang="en-US" sz="3600" dirty="0"/>
              <a:t> </a:t>
            </a:r>
            <a:r>
              <a:rPr lang="en-US" sz="3600" dirty="0" err="1"/>
              <a:t>pentru</a:t>
            </a:r>
            <a:r>
              <a:rPr lang="en-US" sz="3600" dirty="0"/>
              <a:t> </a:t>
            </a:r>
            <a:r>
              <a:rPr lang="en-US" sz="3600" dirty="0" err="1"/>
              <a:t>asigurarea</a:t>
            </a:r>
            <a:r>
              <a:rPr lang="en-US" sz="3600" dirty="0"/>
              <a:t> </a:t>
            </a:r>
            <a:r>
              <a:rPr lang="en-US" sz="3600" dirty="0" err="1"/>
              <a:t>respectării</a:t>
            </a:r>
            <a:r>
              <a:rPr lang="en-US" sz="3600" dirty="0"/>
              <a:t> </a:t>
            </a:r>
            <a:r>
              <a:rPr lang="en-US" sz="3600" dirty="0" err="1"/>
              <a:t>acestora</a:t>
            </a:r>
            <a:r>
              <a:rPr lang="en-US" sz="3600" dirty="0"/>
              <a:t>, </a:t>
            </a:r>
            <a:r>
              <a:rPr lang="en-US" sz="3600" dirty="0" err="1"/>
              <a:t>cetățenii</a:t>
            </a:r>
            <a:r>
              <a:rPr lang="en-US" sz="3600" dirty="0"/>
              <a:t> se pot </a:t>
            </a:r>
            <a:r>
              <a:rPr lang="en-US" sz="3600" dirty="0" err="1"/>
              <a:t>prevala</a:t>
            </a:r>
            <a:r>
              <a:rPr lang="en-US" sz="3600" dirty="0"/>
              <a:t> de </a:t>
            </a:r>
            <a:r>
              <a:rPr lang="en-US" sz="3600" dirty="0" err="1"/>
              <a:t>aceste</a:t>
            </a:r>
            <a:r>
              <a:rPr lang="en-US" sz="3600" dirty="0"/>
              <a:t> </a:t>
            </a:r>
            <a:r>
              <a:rPr lang="en-US" sz="3600" dirty="0" err="1"/>
              <a:t>drepturi</a:t>
            </a:r>
            <a:r>
              <a:rPr lang="en-US" sz="3600" dirty="0"/>
              <a:t> </a:t>
            </a:r>
            <a:r>
              <a:rPr lang="en-US" sz="3600" dirty="0" err="1"/>
              <a:t>în</a:t>
            </a:r>
            <a:r>
              <a:rPr lang="en-US" sz="3600" dirty="0"/>
              <a:t> </a:t>
            </a:r>
            <a:r>
              <a:rPr lang="en-US" sz="3600" dirty="0" err="1"/>
              <a:t>toate</a:t>
            </a:r>
            <a:r>
              <a:rPr lang="en-US" sz="3600" dirty="0"/>
              <a:t> state</a:t>
            </a:r>
            <a:r>
              <a:rPr lang="ro-RO" sz="3600" dirty="0"/>
              <a:t>le</a:t>
            </a:r>
            <a:r>
              <a:rPr lang="en-US" sz="3600" dirty="0"/>
              <a:t> </a:t>
            </a:r>
            <a:r>
              <a:rPr lang="en-US" sz="3600" dirty="0" err="1"/>
              <a:t>membre</a:t>
            </a:r>
            <a:r>
              <a:rPr lang="en-US" sz="3600" dirty="0"/>
              <a:t>. </a:t>
            </a:r>
            <a:r>
              <a:rPr lang="en-US" sz="3600" dirty="0" err="1"/>
              <a:t>Provocarea</a:t>
            </a:r>
            <a:r>
              <a:rPr lang="en-US" sz="3600" dirty="0"/>
              <a:t> </a:t>
            </a:r>
            <a:r>
              <a:rPr lang="en-US" sz="3600" dirty="0" err="1"/>
              <a:t>este</a:t>
            </a:r>
            <a:r>
              <a:rPr lang="en-US" sz="3600" dirty="0"/>
              <a:t> </a:t>
            </a:r>
            <a:r>
              <a:rPr lang="en-US" sz="3600" dirty="0" err="1"/>
              <a:t>să</a:t>
            </a:r>
            <a:r>
              <a:rPr lang="en-US" sz="3600" dirty="0"/>
              <a:t> ne </a:t>
            </a:r>
            <a:r>
              <a:rPr lang="en-US" sz="3600" dirty="0" err="1"/>
              <a:t>asigurăm</a:t>
            </a:r>
            <a:r>
              <a:rPr lang="en-US" sz="3600" dirty="0"/>
              <a:t> </a:t>
            </a:r>
            <a:r>
              <a:rPr lang="en-US" sz="3600" dirty="0" err="1"/>
              <a:t>că</a:t>
            </a:r>
            <a:r>
              <a:rPr lang="en-US" sz="3600" dirty="0"/>
              <a:t> </a:t>
            </a:r>
            <a:r>
              <a:rPr lang="en-US" sz="3600" dirty="0" err="1"/>
              <a:t>cei</a:t>
            </a:r>
            <a:r>
              <a:rPr lang="en-US" sz="3600" dirty="0"/>
              <a:t> </a:t>
            </a:r>
            <a:r>
              <a:rPr lang="en-US" sz="3600" dirty="0" err="1"/>
              <a:t>afectați</a:t>
            </a:r>
            <a:r>
              <a:rPr lang="en-US" sz="3600" dirty="0"/>
              <a:t> de </a:t>
            </a:r>
            <a:r>
              <a:rPr lang="en-US" sz="3600" dirty="0" err="1"/>
              <a:t>discriminare</a:t>
            </a:r>
            <a:r>
              <a:rPr lang="en-US" sz="3600" dirty="0"/>
              <a:t> </a:t>
            </a:r>
            <a:r>
              <a:rPr lang="en-US" sz="3600" dirty="0" err="1"/>
              <a:t>își</a:t>
            </a:r>
            <a:r>
              <a:rPr lang="en-US" sz="3600" dirty="0"/>
              <a:t> pot </a:t>
            </a:r>
            <a:r>
              <a:rPr lang="en-US" sz="3600" dirty="0" err="1"/>
              <a:t>aplica</a:t>
            </a:r>
            <a:r>
              <a:rPr lang="en-US" sz="3600" dirty="0"/>
              <a:t> </a:t>
            </a:r>
            <a:r>
              <a:rPr lang="en-US" sz="3600" dirty="0" err="1"/>
              <a:t>în</a:t>
            </a:r>
            <a:r>
              <a:rPr lang="en-US" sz="3600" dirty="0"/>
              <a:t> </a:t>
            </a:r>
            <a:r>
              <a:rPr lang="en-US" sz="3600" dirty="0" err="1"/>
              <a:t>practică</a:t>
            </a:r>
            <a:r>
              <a:rPr lang="en-US" sz="3600" dirty="0"/>
              <a:t> </a:t>
            </a:r>
            <a:r>
              <a:rPr lang="en-US" sz="3600" dirty="0" err="1"/>
              <a:t>drepturile</a:t>
            </a:r>
            <a:r>
              <a:rPr lang="en-US" sz="3600" dirty="0"/>
              <a:t> - </a:t>
            </a:r>
            <a:r>
              <a:rPr lang="en-US" sz="3600" dirty="0" err="1"/>
              <a:t>că</a:t>
            </a:r>
            <a:r>
              <a:rPr lang="en-US" sz="3600" dirty="0"/>
              <a:t> </a:t>
            </a:r>
            <a:r>
              <a:rPr lang="en-US" sz="3600" dirty="0" err="1"/>
              <a:t>știu</a:t>
            </a:r>
            <a:r>
              <a:rPr lang="en-US" sz="3600" dirty="0"/>
              <a:t> cui </a:t>
            </a:r>
            <a:r>
              <a:rPr lang="en-US" sz="3600" dirty="0" err="1"/>
              <a:t>să</a:t>
            </a:r>
            <a:r>
              <a:rPr lang="en-US" sz="3600" dirty="0"/>
              <a:t> se </a:t>
            </a:r>
            <a:r>
              <a:rPr lang="en-US" sz="3600" dirty="0" err="1"/>
              <a:t>adreseze</a:t>
            </a:r>
            <a:r>
              <a:rPr lang="en-US" sz="3600" dirty="0"/>
              <a:t> </a:t>
            </a:r>
            <a:r>
              <a:rPr lang="en-US" sz="3600" dirty="0" err="1"/>
              <a:t>pentru</a:t>
            </a:r>
            <a:r>
              <a:rPr lang="en-US" sz="3600" dirty="0"/>
              <a:t> a </a:t>
            </a:r>
            <a:r>
              <a:rPr lang="en-US" sz="3600" dirty="0" err="1"/>
              <a:t>obține</a:t>
            </a:r>
            <a:r>
              <a:rPr lang="en-US" sz="3600" dirty="0"/>
              <a:t> </a:t>
            </a:r>
            <a:r>
              <a:rPr lang="en-US" sz="3600" dirty="0" err="1"/>
              <a:t>ajutor</a:t>
            </a:r>
            <a:r>
              <a:rPr lang="en-US" sz="3600" dirty="0"/>
              <a:t> </a:t>
            </a:r>
            <a:r>
              <a:rPr lang="en-US" sz="3600" dirty="0" err="1"/>
              <a:t>și</a:t>
            </a:r>
            <a:r>
              <a:rPr lang="en-US" sz="3600" dirty="0"/>
              <a:t> </a:t>
            </a:r>
            <a:r>
              <a:rPr lang="en-US" sz="3600" dirty="0" err="1"/>
              <a:t>că</a:t>
            </a:r>
            <a:r>
              <a:rPr lang="en-US" sz="3600" dirty="0"/>
              <a:t> au </a:t>
            </a:r>
            <a:r>
              <a:rPr lang="en-US" sz="3600" dirty="0" err="1"/>
              <a:t>acces</a:t>
            </a:r>
            <a:r>
              <a:rPr lang="en-US" sz="3600" dirty="0"/>
              <a:t> la </a:t>
            </a:r>
            <a:r>
              <a:rPr lang="en-US" sz="3600" dirty="0" err="1"/>
              <a:t>justiție</a:t>
            </a:r>
            <a:r>
              <a:rPr lang="en-US" sz="3600" dirty="0"/>
              <a:t>.”</a:t>
            </a:r>
            <a:endParaRPr lang="ro-RO" sz="3600" dirty="0"/>
          </a:p>
          <a:p>
            <a:r>
              <a:rPr lang="en-US" sz="4400" dirty="0"/>
              <a:t>Viviane Reding, </a:t>
            </a:r>
            <a:r>
              <a:rPr lang="ro-RO" sz="4400" dirty="0"/>
              <a:t>fost </a:t>
            </a:r>
            <a:r>
              <a:rPr lang="en-US" sz="4400" dirty="0" err="1"/>
              <a:t>comisar</a:t>
            </a:r>
            <a:r>
              <a:rPr lang="en-US" sz="4400" dirty="0"/>
              <a:t> UE </a:t>
            </a:r>
            <a:r>
              <a:rPr lang="en-US" sz="4400" dirty="0" err="1"/>
              <a:t>pentru</a:t>
            </a:r>
            <a:r>
              <a:rPr lang="en-US" sz="4400" dirty="0"/>
              <a:t> </a:t>
            </a:r>
            <a:r>
              <a:rPr lang="en-US" sz="4400" dirty="0" err="1"/>
              <a:t>justiție</a:t>
            </a:r>
            <a:r>
              <a:rPr lang="en-US" sz="4400" dirty="0"/>
              <a:t>.</a:t>
            </a:r>
            <a:endParaRPr lang="ro-RO" sz="4400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42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5253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29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29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29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România</a:t>
            </a: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o-RO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	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Ordonanța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Guvernului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nr. 137/2000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privind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prevenirea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sancționarea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tuturor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formelor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endParaRPr lang="ro-RO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r>
              <a:rPr lang="ro-RO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Art.2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(1) </a:t>
            </a:r>
            <a:r>
              <a:rPr lang="ro-RO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„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Potrivit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prezentei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ordonanțe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prin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discriminare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se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înțelege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orice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deosebire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excludere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restricție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sau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preferință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pe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bază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rasă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naționalitate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etnie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limbă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religie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categorie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socială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convingeri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sex,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orientare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sexuală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vârstă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handicap,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boală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cronică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necontagioasă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infectare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HIV,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apartenență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la o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categorie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defavorizată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precum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și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orice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alt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criteriu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care are ca scop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sau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efect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restrângerea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înlăturarea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recunoașterii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folosinței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sau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exercitării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în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condiții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egalitate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drepturilor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omului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și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libertăților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fundamentale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sau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a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drepturilor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recunoscute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de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lege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,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în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domeniul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politic, economic, social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și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cultural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sau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în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orice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alte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domenii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ale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vieții</a:t>
            </a:r>
            <a:r>
              <a:rPr lang="en-US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</a:t>
            </a:r>
            <a:r>
              <a:rPr lang="en-US" b="0" i="0" dirty="0" err="1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publice</a:t>
            </a:r>
            <a:r>
              <a:rPr lang="ro-RO" dirty="0">
                <a:solidFill>
                  <a:srgbClr val="000000"/>
                </a:solidFill>
                <a:latin typeface="verdana" panose="020B0604030504040204" pitchFamily="34" charset="0"/>
              </a:rPr>
              <a:t>”.</a:t>
            </a:r>
            <a:endParaRPr lang="en-US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0715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</a:pPr>
            <a:r>
              <a:rPr lang="ro-RO" sz="26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2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26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România</a:t>
            </a:r>
          </a:p>
          <a:p>
            <a:pPr algn="l"/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685800" indent="-685800" algn="just">
              <a:buFont typeface="Wingdings" panose="05000000000000000000" pitchFamily="2" charset="2"/>
              <a:buChar char="q"/>
            </a:pP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nr. 48/2002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aprobarea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O.G. nr. 137/2000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privind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prevenirea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sancționarea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tuturor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formelor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endParaRPr lang="en-US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685800" indent="-685800" algn="just">
              <a:buFont typeface="Wingdings" panose="05000000000000000000" pitchFamily="2" charset="2"/>
              <a:buChar char="q"/>
            </a:pP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HOTĂRÂRE nr. 1.194 din 27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noiembrie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2001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privind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organizarea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funcționarea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Consiliului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Național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Combaterea</a:t>
            </a:r>
            <a:r>
              <a:rPr lang="en-US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Discriminării</a:t>
            </a:r>
            <a:endParaRPr lang="en-US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3732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47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5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5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5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România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Hotărâre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nr. 1.258 din 13 august 2004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privind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aprobarea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Planului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național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acțiune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combaterea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discriminării</a:t>
            </a:r>
            <a:endParaRPr lang="en-US" sz="44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q"/>
            </a:pP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Legea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nr. 324 din 14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iulie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2006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pentru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modificarea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completarea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Ordonanței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Guvernului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nr. 137/2000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privind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prevenirea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si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sanctionarea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tuturor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formelor</a:t>
            </a:r>
            <a:r>
              <a:rPr lang="en-US" sz="44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44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discriminare</a:t>
            </a:r>
            <a:endParaRPr lang="en-US" sz="44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algn="just"/>
            <a:endParaRPr lang="en-US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608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5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5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5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50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România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nr. 27/2004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privind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aprobarea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Ordonantei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Guvernului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nr. 77/2003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modificarea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completarea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Ordonanței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Guvernului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nr. 137/2000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privind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prevenirea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sancționarea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tuturor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formelor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</a:t>
            </a:r>
            <a:endParaRPr lang="en-US" sz="36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Instrucțiunea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CNCD, nr. 1 din 5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martie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2003</a:t>
            </a: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Ordonanța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Guvernului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nr. 77/2003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36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modificarea</a:t>
            </a:r>
            <a:r>
              <a:rPr lang="en-US" sz="3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O.G. nr. 137/2003</a:t>
            </a:r>
          </a:p>
          <a:p>
            <a:pPr algn="just"/>
            <a:endParaRPr lang="en-US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4520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4583" y="3705860"/>
            <a:ext cx="11116491" cy="2656840"/>
          </a:xfrm>
          <a:solidFill>
            <a:srgbClr val="FFFF00"/>
          </a:solidFill>
        </p:spPr>
        <p:txBody>
          <a:bodyPr>
            <a:normAutofit fontScale="8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26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Concluzie </a:t>
            </a:r>
            <a:r>
              <a:rPr lang="ro-RO" sz="2600" b="1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dupa</a:t>
            </a:r>
            <a:r>
              <a:rPr lang="ro-RO" sz="26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prima zi</a:t>
            </a:r>
            <a:endParaRPr lang="en-US" sz="2600" b="1" dirty="0">
              <a:solidFill>
                <a:srgbClr val="202124"/>
              </a:solidFill>
              <a:latin typeface="Trebuchet MS" panose="020B0603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ro-RO" sz="2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Am stabilit că:</a:t>
            </a:r>
            <a:endParaRPr lang="en-US" sz="2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Prin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 </a:t>
            </a:r>
            <a:r>
              <a:rPr lang="en-US" sz="2000" b="1" i="0" dirty="0" err="1">
                <a:solidFill>
                  <a:srgbClr val="040C28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 se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înțelege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deosebire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excludere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restricție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preferință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baza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criteriilor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prevăzute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legislația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000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i="0" dirty="0" err="1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vigoare</a:t>
            </a:r>
            <a:endParaRPr lang="en-US" sz="2000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sz="2000" b="1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Discriminarea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este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acțiune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care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presupune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tratament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diferit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nedrept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față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persoane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cauza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apartenenței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lor la un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anumit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grup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social.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Există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mai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multe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forme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comportamente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discriminatorii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dar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toate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au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comun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faptul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implică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o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anumită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formă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excludere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sau</a:t>
            </a: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lang="en-US" sz="2000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respingere</a:t>
            </a:r>
            <a:endParaRPr lang="ro-RO" sz="2000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b="0" i="0" dirty="0" err="1">
                <a:effectLst/>
                <a:latin typeface="Trebuchet MS" panose="020B0603020202020204" pitchFamily="34" charset="0"/>
              </a:rPr>
              <a:t>În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conformitate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cu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definiția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 </a:t>
            </a:r>
            <a:r>
              <a:rPr lang="en-US" sz="2000" b="0" i="0" u="none" strike="noStrike" dirty="0" err="1">
                <a:effectLst/>
                <a:latin typeface="Trebuchet MS" panose="020B0603020202020204" pitchFamily="34" charset="0"/>
              </a:rPr>
              <a:t>Natiunilor</a:t>
            </a:r>
            <a:r>
              <a:rPr lang="en-US" sz="2000" b="0" i="0" u="none" strike="noStrike" dirty="0">
                <a:effectLst/>
                <a:latin typeface="Trebuchet MS" panose="020B0603020202020204" pitchFamily="34" charset="0"/>
              </a:rPr>
              <a:t> Unite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, "</a:t>
            </a:r>
            <a:r>
              <a:rPr lang="en-US" sz="2000" b="1" i="0" dirty="0" err="1">
                <a:effectLst/>
                <a:latin typeface="Trebuchet MS" panose="020B0603020202020204" pitchFamily="34" charset="0"/>
              </a:rPr>
              <a:t>comportamentele</a:t>
            </a:r>
            <a:r>
              <a:rPr lang="en-US" sz="2000" b="1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1" i="0" dirty="0" err="1">
                <a:effectLst/>
                <a:latin typeface="Trebuchet MS" panose="020B0603020202020204" pitchFamily="34" charset="0"/>
              </a:rPr>
              <a:t>discriminatorii</a:t>
            </a:r>
            <a:r>
              <a:rPr lang="en-US" sz="2000" b="1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pot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lua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multe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forme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,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dar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toate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implică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o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anume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formă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excludere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sau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respingere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sau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tratament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effectLst/>
                <a:latin typeface="Trebuchet MS" panose="020B0603020202020204" pitchFamily="34" charset="0"/>
              </a:rPr>
              <a:t>inegal</a:t>
            </a:r>
            <a:r>
              <a:rPr lang="en-US" sz="2000" b="0" i="0" dirty="0">
                <a:effectLst/>
                <a:latin typeface="Trebuchet MS" panose="020B0603020202020204" pitchFamily="34" charset="0"/>
              </a:rPr>
              <a:t>". </a:t>
            </a:r>
          </a:p>
          <a:p>
            <a:pPr marL="342900" indent="-342900" algn="just">
              <a:lnSpc>
                <a:spcPct val="100000"/>
              </a:lnSpc>
              <a:buFont typeface="Wingdings" panose="05000000000000000000" pitchFamily="2" charset="2"/>
              <a:buChar char="Ø"/>
            </a:pPr>
            <a:endParaRPr lang="ro-RO" sz="2000" b="1" dirty="0">
              <a:solidFill>
                <a:schemeClr val="tx1">
                  <a:lumMod val="95000"/>
                  <a:lumOff val="5000"/>
                </a:schemeClr>
              </a:solidFill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2488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429000"/>
            <a:ext cx="11756570" cy="3337560"/>
          </a:xfrm>
          <a:solidFill>
            <a:srgbClr val="FFFF00"/>
          </a:solidFill>
        </p:spPr>
        <p:txBody>
          <a:bodyPr>
            <a:normAutofit fontScale="70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3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3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3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România</a:t>
            </a:r>
            <a:endParaRPr lang="ro-RO" sz="32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l"/>
            <a:r>
              <a:rPr lang="en-US" sz="23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Alte </a:t>
            </a:r>
            <a:r>
              <a:rPr lang="en-US" sz="23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referinte</a:t>
            </a:r>
            <a:r>
              <a:rPr lang="en-US" sz="23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3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ordin</a:t>
            </a:r>
            <a:r>
              <a:rPr lang="en-US" sz="23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general apar in</a:t>
            </a:r>
            <a:r>
              <a:rPr lang="ro-RO" sz="2300" dirty="0">
                <a:solidFill>
                  <a:srgbClr val="202122"/>
                </a:solidFill>
                <a:latin typeface="Trebuchet MS" panose="020B0603020202020204" pitchFamily="34" charset="0"/>
              </a:rPr>
              <a:t> </a:t>
            </a:r>
            <a:r>
              <a:rPr lang="en-US" sz="23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Constituția</a:t>
            </a:r>
            <a:r>
              <a:rPr lang="en-US" sz="23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3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României</a:t>
            </a:r>
            <a:r>
              <a:rPr lang="ro-RO" sz="23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:</a:t>
            </a:r>
          </a:p>
          <a:p>
            <a:pPr algn="l"/>
            <a:r>
              <a:rPr lang="ro-RO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Art. 4</a:t>
            </a:r>
          </a:p>
          <a:p>
            <a:pPr algn="l"/>
            <a:r>
              <a:rPr lang="ro-RO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„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(2)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România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patria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comună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şi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indivizibilă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tuturor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cetăţenilor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săi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fără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deosebire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rasă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naţionalitate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origine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etnică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limbă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religie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de sex,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opinie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apartenenţă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politică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avere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origine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socială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.</a:t>
            </a:r>
            <a:r>
              <a:rPr lang="ro-RO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”</a:t>
            </a:r>
          </a:p>
          <a:p>
            <a:pPr algn="l"/>
            <a:r>
              <a:rPr lang="ro-RO" sz="2000" dirty="0">
                <a:solidFill>
                  <a:srgbClr val="2A2A2A"/>
                </a:solidFill>
                <a:latin typeface="Trebuchet MS" panose="020B0603020202020204" pitchFamily="34" charset="0"/>
              </a:rPr>
              <a:t>Art.6</a:t>
            </a:r>
          </a:p>
          <a:p>
            <a:pPr algn="l"/>
            <a:r>
              <a:rPr lang="ro-RO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„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(1)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Statul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recunoaşte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şi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garantează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persoanelor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aparţinând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minorităţilor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naţionale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dreptul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păstrarea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la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dezvoltarea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şi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exprimarea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identităţii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lor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etnice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culturale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lingvistice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şi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religioase</a:t>
            </a:r>
            <a:r>
              <a:rPr lang="ro-RO" sz="2000" dirty="0">
                <a:solidFill>
                  <a:srgbClr val="2A2A2A"/>
                </a:solidFill>
                <a:latin typeface="Trebuchet MS" panose="020B0603020202020204" pitchFamily="34" charset="0"/>
              </a:rPr>
              <a:t>”</a:t>
            </a:r>
            <a:endParaRPr lang="ro-RO" sz="2000" b="0" i="0" dirty="0">
              <a:solidFill>
                <a:srgbClr val="2A2A2A"/>
              </a:solidFill>
              <a:effectLst/>
              <a:latin typeface="Trebuchet MS" panose="020B0603020202020204" pitchFamily="34" charset="0"/>
            </a:endParaRPr>
          </a:p>
          <a:p>
            <a:pPr algn="l"/>
            <a:r>
              <a:rPr lang="ro-RO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„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(2)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Măsurile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protecţie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luate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de stat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păstrarea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dezvoltarea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şi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exprimarea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identităţii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persoanelor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aparţinând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minorităţilor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naţionale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trebuie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să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fie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conforme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principiile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egalitate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şi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nediscriminare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în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raport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cu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ceilalţi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cetăţeni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000" b="0" i="0" dirty="0" err="1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români</a:t>
            </a:r>
            <a:r>
              <a:rPr lang="en-US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.</a:t>
            </a:r>
            <a:r>
              <a:rPr lang="ro-RO" sz="2000" b="0" i="0" dirty="0">
                <a:solidFill>
                  <a:srgbClr val="2A2A2A"/>
                </a:solidFill>
                <a:effectLst/>
                <a:latin typeface="Trebuchet MS" panose="020B0603020202020204" pitchFamily="34" charset="0"/>
              </a:rPr>
              <a:t>”</a:t>
            </a:r>
          </a:p>
          <a:p>
            <a:pPr algn="l"/>
            <a:endParaRPr lang="ro-RO" sz="1800" dirty="0">
              <a:solidFill>
                <a:srgbClr val="2A2A2A"/>
              </a:solidFill>
              <a:latin typeface="Trebuchet MS" panose="020B0603020202020204" pitchFamily="34" charset="0"/>
            </a:endParaRPr>
          </a:p>
          <a:p>
            <a:pPr algn="l"/>
            <a:endParaRPr lang="ro-RO" sz="10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sz="2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endParaRPr lang="en-US" sz="36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endParaRPr lang="en-US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47362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 fontScale="6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36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3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36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România</a:t>
            </a:r>
          </a:p>
          <a:p>
            <a:pPr algn="l"/>
            <a:r>
              <a:rPr lang="en-US" sz="29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Alte </a:t>
            </a:r>
            <a:r>
              <a:rPr lang="en-US" sz="29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referinte</a:t>
            </a:r>
            <a:r>
              <a:rPr lang="en-US" sz="29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9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ordin</a:t>
            </a:r>
            <a:r>
              <a:rPr lang="en-US" sz="29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general apar in</a:t>
            </a:r>
            <a:r>
              <a:rPr lang="ro-RO" sz="2900" dirty="0">
                <a:solidFill>
                  <a:srgbClr val="202122"/>
                </a:solidFill>
                <a:latin typeface="Trebuchet MS" panose="020B0603020202020204" pitchFamily="34" charset="0"/>
              </a:rPr>
              <a:t> </a:t>
            </a:r>
            <a:r>
              <a:rPr lang="en-US" sz="29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Codul</a:t>
            </a:r>
            <a:r>
              <a:rPr lang="en-US" sz="29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9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Muncii</a:t>
            </a:r>
            <a:r>
              <a:rPr lang="ro-RO" sz="2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:</a:t>
            </a:r>
          </a:p>
          <a:p>
            <a:pPr algn="l"/>
            <a:r>
              <a:rPr lang="en-US" sz="2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Art. 5</a:t>
            </a:r>
          </a:p>
          <a:p>
            <a:pPr algn="just"/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(1) In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cadrul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relatiilor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munca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functioneaza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principiul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egalitatii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tratament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fata de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toti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salariatii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angajatorii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just"/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(2)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directa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indirecta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fata de un salariat,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prin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asociere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hartuire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fapta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victimizare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bazata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pe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criteriul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de rasa,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cetatenie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etnie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culoare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limba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religie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origine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sociala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trasaturi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genetice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sex,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orientare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sexuala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varsta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handicap,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boala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cronica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necontagioasa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infectare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cu HIV,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optiune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politica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situatie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responsabilitate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familiala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apartenenta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activitate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sindicala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apartenenta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la o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categorie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defavorizata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este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6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interzisa</a:t>
            </a:r>
            <a:r>
              <a:rPr lang="en-US" sz="26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l"/>
            <a:endParaRPr lang="ro-RO" sz="3200" b="1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endParaRPr lang="en-US" sz="36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endParaRPr lang="en-US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38972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715" y="3556636"/>
            <a:ext cx="11756570" cy="2969260"/>
          </a:xfrm>
          <a:solidFill>
            <a:srgbClr val="FFFF00"/>
          </a:solidFill>
        </p:spPr>
        <p:txBody>
          <a:bodyPr>
            <a:normAutofit fontScale="5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36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3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36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România</a:t>
            </a:r>
          </a:p>
          <a:p>
            <a:pPr algn="l"/>
            <a:r>
              <a:rPr lang="en-US" sz="29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Alte </a:t>
            </a:r>
            <a:r>
              <a:rPr lang="en-US" sz="29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referinte</a:t>
            </a:r>
            <a:r>
              <a:rPr lang="en-US" sz="29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9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ordin</a:t>
            </a:r>
            <a:r>
              <a:rPr lang="en-US" sz="29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general apar in</a:t>
            </a:r>
            <a:r>
              <a:rPr lang="ro-RO" sz="2900" dirty="0">
                <a:solidFill>
                  <a:srgbClr val="202122"/>
                </a:solidFill>
                <a:latin typeface="Trebuchet MS" panose="020B0603020202020204" pitchFamily="34" charset="0"/>
              </a:rPr>
              <a:t> </a:t>
            </a:r>
            <a:r>
              <a:rPr lang="en-US" sz="29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Codul</a:t>
            </a:r>
            <a:r>
              <a:rPr lang="en-US" sz="29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9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Muncii</a:t>
            </a:r>
            <a:r>
              <a:rPr lang="ro-RO" sz="2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:</a:t>
            </a:r>
          </a:p>
          <a:p>
            <a:pPr algn="l"/>
            <a:r>
              <a:rPr lang="en-US" sz="2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Art. 5</a:t>
            </a:r>
          </a:p>
          <a:p>
            <a:pPr algn="just"/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(3)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Constituie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directa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act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fapta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deosebire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excludere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restrictie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preferinta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intemeiat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(a) pe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unul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multe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dintre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criteriile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prevazute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alin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 (2), care au ca scop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ca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efect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neacordarea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restrangerea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inlaturarea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recunoasterii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folosintei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exercitarii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drepturilor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prevazute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in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legislatia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muncii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just"/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(4)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Constituie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indirecta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prevedere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actiune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criteriu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practica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aparent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neutra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care are ca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efect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dezavantajarea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unei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fata de o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alta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persoana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in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baza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unuia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dintre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criteriile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prevazute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alin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 (2), in afara de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cazul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in care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acea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prevedere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actiune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criteriu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practica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se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justifica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in mod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obiectiv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printr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-un scop legitim,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daca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mijloacele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atingere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acelui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scop sunt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proportionale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adecvate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necesare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l"/>
            <a:endParaRPr lang="ro-RO" sz="3200" b="1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endParaRPr lang="en-US" sz="36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endParaRPr lang="en-US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45855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7715" y="3556636"/>
            <a:ext cx="11756570" cy="2969260"/>
          </a:xfrm>
          <a:solidFill>
            <a:srgbClr val="FFFF00"/>
          </a:solidFill>
        </p:spPr>
        <p:txBody>
          <a:bodyPr>
            <a:normAutofit fontScale="5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36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36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36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România</a:t>
            </a:r>
          </a:p>
          <a:p>
            <a:pPr algn="l"/>
            <a:r>
              <a:rPr lang="en-US" sz="29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Alte </a:t>
            </a:r>
            <a:r>
              <a:rPr lang="en-US" sz="29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referinte</a:t>
            </a:r>
            <a:r>
              <a:rPr lang="en-US" sz="29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9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ordin</a:t>
            </a:r>
            <a:r>
              <a:rPr lang="en-US" sz="29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general apar in</a:t>
            </a:r>
            <a:r>
              <a:rPr lang="ro-RO" sz="2900" dirty="0">
                <a:solidFill>
                  <a:srgbClr val="202122"/>
                </a:solidFill>
                <a:latin typeface="Trebuchet MS" panose="020B0603020202020204" pitchFamily="34" charset="0"/>
              </a:rPr>
              <a:t> </a:t>
            </a:r>
            <a:r>
              <a:rPr lang="en-US" sz="29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Codul</a:t>
            </a:r>
            <a:r>
              <a:rPr lang="en-US" sz="29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9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Muncii</a:t>
            </a:r>
            <a:r>
              <a:rPr lang="ro-RO" sz="2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:</a:t>
            </a:r>
          </a:p>
          <a:p>
            <a:pPr algn="l"/>
            <a:r>
              <a:rPr lang="en-US" sz="2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ro-RO" sz="26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Art. 5</a:t>
            </a:r>
          </a:p>
          <a:p>
            <a:pPr algn="just"/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(3)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Constituie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directa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act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fapta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deosebire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excludere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restrictie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preferinta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intemeiat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(a) pe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unul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mai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multe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dintre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criteriile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prevazute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alin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 (2), care au ca scop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ca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efect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neacordarea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restrangerea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inlaturarea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recunoasterii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folosintei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exercitarii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drepturilor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prevazute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in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legislatia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muncii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just"/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(4)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Constituie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discriminare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indirecta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orice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prevedere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actiune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criteriu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practica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aparent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neutra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care are ca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efect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dezavantajarea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unei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persoane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fata de o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alta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persoana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in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baza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unuia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dintre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criteriile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prevazute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alin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 (2), in afara de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cazul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in care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acea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prevedere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actiune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criteriu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practica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se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justifica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in mod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obiectiv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printr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-un scop legitim,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daca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mijloacele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atingere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a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acelui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scop sunt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proportionale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,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adecvate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si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2500" b="0" i="0" dirty="0" err="1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necesare</a:t>
            </a:r>
            <a:r>
              <a:rPr lang="en-US" sz="2500" b="0" i="0" dirty="0">
                <a:solidFill>
                  <a:srgbClr val="444444"/>
                </a:solidFill>
                <a:effectLst/>
                <a:latin typeface="Trebuchet MS" panose="020B0603020202020204" pitchFamily="34" charset="0"/>
              </a:rPr>
              <a:t>.</a:t>
            </a:r>
          </a:p>
          <a:p>
            <a:pPr algn="l"/>
            <a:endParaRPr lang="ro-RO" sz="3200" b="1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endParaRPr lang="en-US" sz="36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endParaRPr lang="en-US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61842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2969260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o-RO" sz="2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2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2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România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1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l"/>
            <a:r>
              <a:rPr lang="en-US" sz="18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Alte </a:t>
            </a:r>
            <a:r>
              <a:rPr lang="en-US" sz="18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referinte</a:t>
            </a:r>
            <a:r>
              <a:rPr lang="en-US" sz="18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1800" b="1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ordin</a:t>
            </a:r>
            <a:r>
              <a:rPr lang="en-US" sz="18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general apar in</a:t>
            </a:r>
            <a:r>
              <a:rPr lang="en-US" sz="1800" b="1" dirty="0">
                <a:solidFill>
                  <a:srgbClr val="202122"/>
                </a:solidFill>
                <a:latin typeface="Trebuchet MS" panose="020B0603020202020204" pitchFamily="34" charset="0"/>
              </a:rPr>
              <a:t> :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Codul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Civil al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României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(art.998 - 999)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Codul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Penal al </a:t>
            </a:r>
            <a:r>
              <a:rPr lang="en-US" sz="1800" b="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României</a:t>
            </a:r>
            <a:r>
              <a:rPr lang="en-US" sz="1800" b="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(art. 247, art. 317)</a:t>
            </a:r>
          </a:p>
          <a:p>
            <a:pPr algn="l"/>
            <a:endParaRPr lang="en-US" sz="18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endParaRPr lang="en-US" sz="36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algn="just"/>
            <a:endParaRPr lang="en-US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33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59978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60"/>
            <a:ext cx="11756570" cy="3152140"/>
          </a:xfrm>
          <a:solidFill>
            <a:srgbClr val="FFFF00"/>
          </a:solidFill>
        </p:spPr>
        <p:txBody>
          <a:bodyPr>
            <a:normAutofit fontScale="77500" lnSpcReduction="20000"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ro-RO" sz="36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Bibliografie:</a:t>
            </a:r>
            <a:endParaRPr lang="en-US" sz="36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ro-RO" sz="3600" b="1" i="0" dirty="0">
              <a:solidFill>
                <a:srgbClr val="000000"/>
              </a:solidFill>
              <a:effectLst/>
              <a:latin typeface="Trebuchet MS" panose="020B0603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1900" b="0" i="0" dirty="0">
                <a:solidFill>
                  <a:schemeClr val="tx1"/>
                </a:solidFill>
                <a:effectLst/>
                <a:latin typeface="Trebuchet MS" panose="020B0603020202020204" pitchFamily="34" charset="0"/>
                <a:hlinkClick r:id="rId2"/>
              </a:rPr>
              <a:t>https://ec.europa.eu/newsroom/just/items</a:t>
            </a:r>
            <a:endParaRPr lang="en-US" sz="19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20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Legea</a:t>
            </a:r>
            <a:r>
              <a:rPr lang="en-US" sz="20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nr. 283/2022</a:t>
            </a:r>
            <a:r>
              <a:rPr lang="en-US" sz="1900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1900" u="none" strike="noStrike" baseline="0" dirty="0" err="1">
                <a:latin typeface="Trebuchet MS" panose="020B0603020202020204" pitchFamily="34" charset="0"/>
              </a:rPr>
              <a:t>Codul</a:t>
            </a:r>
            <a:r>
              <a:rPr lang="en-US" sz="1900" u="none" strike="noStrike" baseline="0" dirty="0">
                <a:latin typeface="Trebuchet MS" panose="020B0603020202020204" pitchFamily="34" charset="0"/>
              </a:rPr>
              <a:t> Civil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20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https://ro.wikipedia.org/wiki/Discriminare#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2000" b="0" i="0" u="none" strike="noStrike" dirty="0">
                <a:solidFill>
                  <a:srgbClr val="3366CC"/>
                </a:solidFill>
                <a:effectLst/>
                <a:latin typeface="Arial" panose="020B0604020202020204" pitchFamily="34" charset="0"/>
                <a:hlinkClick r:id="rId3"/>
              </a:rPr>
              <a:t>Topics.law.cornell.edu</a:t>
            </a:r>
            <a:endParaRPr lang="ro-RO" sz="2000" b="0" i="0" u="none" strike="noStrike" dirty="0">
              <a:solidFill>
                <a:srgbClr val="3366CC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sz="19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l"/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en-US" sz="19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26887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4369868"/>
            <a:ext cx="11756570" cy="248813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endParaRPr lang="ro-RO" sz="2000" b="1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ctr"/>
            <a:endParaRPr lang="ro-RO" sz="2000" b="1" i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  <a:p>
            <a:pPr algn="ctr"/>
            <a:r>
              <a:rPr lang="ro-RO" sz="2000" b="1" i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VĂ </a:t>
            </a:r>
            <a:r>
              <a:rPr lang="ro-RO" sz="2000" b="1" i="0" dirty="0">
                <a:solidFill>
                  <a:schemeClr val="tx1"/>
                </a:solidFill>
                <a:effectLst/>
                <a:latin typeface="Trebuchet MS" panose="020B0603020202020204" pitchFamily="34" charset="0"/>
              </a:rPr>
              <a:t>MULȚUMIM PENTRU PARTICIPARE!</a:t>
            </a: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366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3" grpI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59"/>
            <a:ext cx="11756570" cy="3021511"/>
          </a:xfrm>
          <a:solidFill>
            <a:srgbClr val="FFFF00"/>
          </a:solidFill>
        </p:spPr>
        <p:txBody>
          <a:bodyPr>
            <a:normAutofit fontScale="47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4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4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algn="l"/>
            <a:endParaRPr lang="ro-RO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it-IT" sz="3800" b="1" i="0" u="none" strike="noStrike" baseline="0" dirty="0">
                <a:latin typeface="Trebuchet MS" panose="020B0603020202020204" pitchFamily="34" charset="0"/>
              </a:rPr>
              <a:t>Art. 1(3) al Cartei ONU din 1945</a:t>
            </a:r>
            <a:r>
              <a:rPr lang="it-IT" sz="3800" b="0" i="0" u="none" strike="noStrike" baseline="0" dirty="0">
                <a:latin typeface="Trebuchet MS" panose="020B0603020202020204" pitchFamily="34" charset="0"/>
              </a:rPr>
              <a:t>, care include – printre alte scopuri ale ONU –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promovarea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încurajarea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respectării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drepturilor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omului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libertăților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fundamentale</a:t>
            </a:r>
            <a:r>
              <a:rPr lang="ro-RO" sz="3800" i="1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pentru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toți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fără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deosebire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rasă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sex,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limbă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sau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religie</a:t>
            </a:r>
            <a:r>
              <a:rPr lang="en-US" sz="3800" b="0" i="0" u="none" strike="noStrike" baseline="0" dirty="0">
                <a:latin typeface="Trebuchet MS" panose="020B0603020202020204" pitchFamily="34" charset="0"/>
              </a:rPr>
              <a:t>;</a:t>
            </a:r>
          </a:p>
          <a:p>
            <a:pPr marL="571500" indent="-571500" algn="just">
              <a:buFont typeface="Wingdings" panose="05000000000000000000" pitchFamily="2" charset="2"/>
              <a:buChar char="q"/>
            </a:pPr>
            <a:r>
              <a:rPr lang="en-US" sz="3800" b="1" i="0" u="none" strike="noStrike" baseline="0" dirty="0">
                <a:latin typeface="Trebuchet MS" panose="020B0603020202020204" pitchFamily="34" charset="0"/>
              </a:rPr>
              <a:t>Art. 2 din </a:t>
            </a:r>
            <a:r>
              <a:rPr lang="en-US" sz="3800" b="1" i="0" u="none" strike="noStrike" baseline="0" dirty="0" err="1">
                <a:latin typeface="Trebuchet MS" panose="020B0603020202020204" pitchFamily="34" charset="0"/>
              </a:rPr>
              <a:t>Declarația</a:t>
            </a:r>
            <a:r>
              <a:rPr lang="en-US" sz="3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1" i="0" u="none" strike="noStrike" baseline="0" dirty="0" err="1">
                <a:latin typeface="Trebuchet MS" panose="020B0603020202020204" pitchFamily="34" charset="0"/>
              </a:rPr>
              <a:t>Universală</a:t>
            </a:r>
            <a:r>
              <a:rPr lang="en-US" sz="3800" b="1" i="0" u="none" strike="noStrike" baseline="0" dirty="0">
                <a:latin typeface="Trebuchet MS" panose="020B0603020202020204" pitchFamily="34" charset="0"/>
              </a:rPr>
              <a:t> a </a:t>
            </a:r>
            <a:r>
              <a:rPr lang="en-US" sz="3800" b="1" i="0" u="none" strike="noStrike" baseline="0" dirty="0" err="1">
                <a:latin typeface="Trebuchet MS" panose="020B0603020202020204" pitchFamily="34" charset="0"/>
              </a:rPr>
              <a:t>Drepturilor</a:t>
            </a:r>
            <a:r>
              <a:rPr lang="en-US" sz="3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1" i="0" u="none" strike="noStrike" baseline="0" dirty="0" err="1">
                <a:latin typeface="Trebuchet MS" panose="020B0603020202020204" pitchFamily="34" charset="0"/>
              </a:rPr>
              <a:t>Omului</a:t>
            </a:r>
            <a:r>
              <a:rPr lang="en-US" sz="3800" b="1" i="0" u="none" strike="noStrike" baseline="0" dirty="0">
                <a:latin typeface="Trebuchet MS" panose="020B0603020202020204" pitchFamily="34" charset="0"/>
              </a:rPr>
              <a:t> din 1948</a:t>
            </a:r>
            <a:r>
              <a:rPr lang="en-US" sz="3800" b="0" i="0" u="none" strike="noStrike" baseline="0" dirty="0">
                <a:latin typeface="Trebuchet MS" panose="020B0603020202020204" pitchFamily="34" charset="0"/>
              </a:rPr>
              <a:t>, conform </a:t>
            </a:r>
            <a:r>
              <a:rPr lang="en-US" sz="3800" b="0" i="0" u="none" strike="noStrike" baseline="0" dirty="0" err="1">
                <a:latin typeface="Trebuchet MS" panose="020B0603020202020204" pitchFamily="34" charset="0"/>
              </a:rPr>
              <a:t>căreia</a:t>
            </a:r>
            <a:r>
              <a:rPr lang="en-US" sz="3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fiecare</a:t>
            </a:r>
            <a:r>
              <a:rPr lang="ro-RO" sz="3800" i="1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om se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poate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prevala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toate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drepturile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libertățile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proclamate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în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prezenta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Declarație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fără</a:t>
            </a:r>
            <a:r>
              <a:rPr lang="ro-RO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nici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un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fel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deosebire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ca, de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pildă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deosebirea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rasă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culoare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sex,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limbă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religie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opinie</a:t>
            </a:r>
            <a:r>
              <a:rPr lang="ro-RO" sz="3800" i="1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politică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sau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orice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altă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opinie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de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origine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națională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sau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socială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avere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naștere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sau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orice</a:t>
            </a:r>
            <a:r>
              <a:rPr lang="en-US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alte</a:t>
            </a:r>
            <a:r>
              <a:rPr lang="ro-RO" sz="3800" b="0" i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3800" b="0" i="1" u="none" strike="noStrike" baseline="0" dirty="0" err="1">
                <a:latin typeface="Trebuchet MS" panose="020B0603020202020204" pitchFamily="34" charset="0"/>
              </a:rPr>
              <a:t>împrejurări</a:t>
            </a:r>
            <a:r>
              <a:rPr lang="en-US" sz="3800" b="0" i="0" u="none" strike="noStrike" baseline="0" dirty="0">
                <a:latin typeface="Trebuchet MS" panose="020B0603020202020204" pitchFamily="34" charset="0"/>
              </a:rPr>
              <a:t>.</a:t>
            </a:r>
            <a:r>
              <a:rPr lang="en-US" sz="38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endParaRPr lang="ro-RO" sz="3800" b="1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8118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59"/>
            <a:ext cx="11756570" cy="3021511"/>
          </a:xfrm>
          <a:solidFill>
            <a:srgbClr val="FFFF00"/>
          </a:solidFill>
        </p:spPr>
        <p:txBody>
          <a:bodyPr>
            <a:normAutofit fontScale="250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8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80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algn="l"/>
            <a:endParaRPr lang="ro-RO" sz="80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571500" indent="-571500" algn="l">
              <a:buFont typeface="Wingdings" panose="05000000000000000000" pitchFamily="2" charset="2"/>
              <a:buChar char="Ø"/>
            </a:pPr>
            <a:r>
              <a:rPr lang="en-US" sz="8000" b="1" i="0" u="none" strike="noStrike" baseline="0" dirty="0" err="1">
                <a:latin typeface="Trebuchet MS" panose="020B0603020202020204" pitchFamily="34" charset="0"/>
              </a:rPr>
              <a:t>Convenții</a:t>
            </a:r>
            <a:r>
              <a:rPr lang="en-US" sz="8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8000" b="1" i="0" u="none" strike="noStrike" baseline="0" dirty="0" err="1">
                <a:latin typeface="Trebuchet MS" panose="020B0603020202020204" pitchFamily="34" charset="0"/>
              </a:rPr>
              <a:t>Internaționale</a:t>
            </a:r>
            <a:endParaRPr lang="en-US" sz="8000" b="1" i="0" u="none" strike="noStrike" baseline="0" dirty="0">
              <a:latin typeface="Trebuchet MS" panose="020B0603020202020204" pitchFamily="34" charset="0"/>
            </a:endParaRPr>
          </a:p>
          <a:p>
            <a:pPr marL="685800" indent="-685800" algn="l">
              <a:buFont typeface="Wingdings" panose="05000000000000000000" pitchFamily="2" charset="2"/>
              <a:buChar char="q"/>
            </a:pP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Convenția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internațională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din 21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decembrie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1965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eliminarea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tuturor</a:t>
            </a:r>
            <a:r>
              <a:rPr lang="ro-RO" sz="5500" b="1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formelor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discriminare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rasială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(CERD 1965);</a:t>
            </a:r>
          </a:p>
          <a:p>
            <a:pPr marL="685800" indent="-685800" algn="l">
              <a:buFont typeface="Wingdings" panose="05000000000000000000" pitchFamily="2" charset="2"/>
              <a:buChar char="q"/>
            </a:pP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Convenția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ONU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eliminarea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tuturor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formelor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discriminare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împotriva</a:t>
            </a:r>
            <a:r>
              <a:rPr lang="ro-RO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femeilor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(CEDAW 1979);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și</a:t>
            </a:r>
            <a:endParaRPr lang="en-US" sz="5500" b="1" i="0" u="none" strike="noStrike" baseline="0" dirty="0">
              <a:latin typeface="Trebuchet MS" panose="020B0603020202020204" pitchFamily="34" charset="0"/>
            </a:endParaRPr>
          </a:p>
          <a:p>
            <a:pPr marL="685800" indent="-685800" algn="l">
              <a:buFont typeface="Wingdings" panose="05000000000000000000" pitchFamily="2" charset="2"/>
              <a:buChar char="q"/>
            </a:pPr>
            <a:r>
              <a:rPr lang="pt-BR" sz="5500" b="1" i="0" u="none" strike="noStrike" baseline="0" dirty="0">
                <a:latin typeface="Trebuchet MS" panose="020B0603020202020204" pitchFamily="34" charset="0"/>
              </a:rPr>
              <a:t>Convenția privind Drepturile Persoanelor cu Dizabilități (CDPD 2006).</a:t>
            </a:r>
          </a:p>
          <a:p>
            <a:pPr marL="685800" indent="-685800" algn="l">
              <a:buFont typeface="Wingdings" panose="05000000000000000000" pitchFamily="2" charset="2"/>
              <a:buChar char="q"/>
            </a:pP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Convenția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nr. 111 din 1958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discriminarea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în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domeniul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1" i="0" u="none" strike="noStrike" baseline="0" dirty="0" err="1">
                <a:latin typeface="Trebuchet MS" panose="020B0603020202020204" pitchFamily="34" charset="0"/>
              </a:rPr>
              <a:t>ocupării</a:t>
            </a:r>
            <a:r>
              <a:rPr lang="en-US" sz="5500" b="1" i="0" u="none" strike="noStrike" baseline="0" dirty="0">
                <a:latin typeface="Trebuchet MS" panose="020B0603020202020204" pitchFamily="34" charset="0"/>
              </a:rPr>
              <a:t> (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ratificată</a:t>
            </a:r>
            <a:r>
              <a:rPr lang="ro-RO" sz="5500" dirty="0">
                <a:latin typeface="Trebuchet MS" panose="020B0603020202020204" pitchFamily="34" charset="0"/>
              </a:rPr>
              <a:t> 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de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toate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statele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membre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UE, care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stă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la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baza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Declarației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OIM din 1998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ro-RO" sz="5500" dirty="0">
                <a:latin typeface="Trebuchet MS" panose="020B0603020202020204" pitchFamily="34" charset="0"/>
              </a:rPr>
              <a:t>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principiile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drepturile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fundamentale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la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locul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5500" b="0" i="0" u="none" strike="noStrike" baseline="0" dirty="0" err="1">
                <a:latin typeface="Trebuchet MS" panose="020B0603020202020204" pitchFamily="34" charset="0"/>
              </a:rPr>
              <a:t>muncă</a:t>
            </a:r>
            <a:r>
              <a:rPr lang="en-US" sz="5500" b="0" i="0" u="none" strike="noStrike" baseline="0" dirty="0">
                <a:latin typeface="Trebuchet MS" panose="020B0603020202020204" pitchFamily="34" charset="0"/>
              </a:rPr>
              <a:t>).</a:t>
            </a:r>
            <a:r>
              <a:rPr lang="en-US" sz="5500" b="1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endParaRPr lang="ro-RO" sz="5500" b="1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95815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59"/>
            <a:ext cx="11756570" cy="302151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o-RO" sz="2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ro-RO" sz="20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Convenții ale 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C</a:t>
            </a: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onsilului 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E</a:t>
            </a: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uropei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en-US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combaterea</a:t>
            </a:r>
            <a:r>
              <a:rPr lang="en-US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discriminări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i</a:t>
            </a:r>
          </a:p>
          <a:p>
            <a:pPr marL="342900" indent="-342900" algn="l">
              <a:buFont typeface="Wingdings" panose="05000000000000000000" pitchFamily="2" charset="2"/>
              <a:buChar char="q"/>
            </a:pPr>
            <a:r>
              <a:rPr lang="ro-RO" sz="2000" b="1" dirty="0">
                <a:latin typeface="Trebuchet MS" panose="020B0603020202020204" pitchFamily="34" charset="0"/>
              </a:rPr>
              <a:t>Î</a:t>
            </a:r>
            <a:r>
              <a:rPr lang="it-IT" sz="1800" b="1" i="0" u="none" strike="noStrike" baseline="0" dirty="0">
                <a:latin typeface="Trebuchet MS" panose="020B0603020202020204" pitchFamily="34" charset="0"/>
              </a:rPr>
              <a:t>n conformitate cu prevederile Cartei sociale europene din 1961 (ESC), revizuită în 1996,</a:t>
            </a:r>
            <a:r>
              <a:rPr lang="ro-RO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drepturile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materiale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ar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trebui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să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fie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exercitate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fără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discriminare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iar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cea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de-a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doua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versiune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extinde</a:t>
            </a:r>
            <a:r>
              <a:rPr lang="ro-RO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gama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drepturi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menționate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pentru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a include, de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exemplu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sănătatea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asocierea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cu o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minoritate</a:t>
            </a:r>
            <a:r>
              <a:rPr lang="ro-RO" sz="180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națională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precizează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că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motivele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enumerate 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nu sunt exhaustive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.</a:t>
            </a:r>
            <a:r>
              <a:rPr lang="ro-RO" sz="1800" b="0" i="0" u="none" strike="noStrike" baseline="0" dirty="0">
                <a:latin typeface="Trebuchet MS" panose="020B0603020202020204" pitchFamily="34" charset="0"/>
              </a:rPr>
              <a:t> </a:t>
            </a:r>
            <a:endParaRPr lang="ro-RO" sz="1800" dirty="0"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4444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59"/>
            <a:ext cx="11756570" cy="302151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o-RO" sz="2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ro-RO" sz="20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Convenții ale 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C</a:t>
            </a: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onsilului 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E</a:t>
            </a: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uropei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en-US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combaterea</a:t>
            </a:r>
            <a:r>
              <a:rPr lang="en-US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discriminări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i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800" b="0" u="none" strike="noStrike" baseline="0" dirty="0">
                <a:latin typeface="Trebuchet MS" panose="020B0603020202020204" pitchFamily="34" charset="0"/>
              </a:rPr>
              <a:t>La Art. 4(1)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Convenția-cadru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pentru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protecția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minorităților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naționale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(FCNM) din 1995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prevede</a:t>
            </a:r>
            <a:r>
              <a:rPr lang="ro-RO" sz="180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că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ro-RO" sz="1800" b="0" u="none" strike="noStrike" baseline="0" dirty="0" err="1">
                <a:latin typeface="Trebuchet MS" panose="020B0603020202020204" pitchFamily="34" charset="0"/>
              </a:rPr>
              <a:t>pă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rțile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se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angajează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să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garanteze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fiecărei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persoane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aparținând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unei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minorități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naționale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dreptul</a:t>
            </a:r>
            <a:r>
              <a:rPr lang="ro-RO" sz="180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la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egalitate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în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fața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legii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la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egala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protecție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a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legii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.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În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această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privință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orice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discriminare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bazată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pe</a:t>
            </a:r>
            <a:r>
              <a:rPr lang="ro-RO" sz="1800" b="0" u="none" strike="noStrike" baseline="0" dirty="0">
                <a:latin typeface="Trebuchet MS" panose="020B0603020202020204" pitchFamily="34" charset="0"/>
              </a:rPr>
              <a:t> a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partenența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la o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minoritate</a:t>
            </a:r>
            <a:r>
              <a:rPr lang="ro-RO" sz="180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naționala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este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interzisă</a:t>
            </a:r>
            <a:r>
              <a:rPr lang="ro-RO" sz="1800" i="1" dirty="0">
                <a:latin typeface="Trebuchet MS" panose="020B0603020202020204" pitchFamily="34" charset="0"/>
              </a:rPr>
              <a:t>.</a:t>
            </a:r>
            <a:r>
              <a:rPr lang="ro-RO" sz="1800" b="0" i="0" u="none" strike="noStrike" baseline="0" dirty="0">
                <a:latin typeface="Trebuchet MS" panose="020B0603020202020204" pitchFamily="34" charset="0"/>
              </a:rPr>
              <a:t> </a:t>
            </a:r>
            <a:endParaRPr lang="ro-RO" sz="1800" dirty="0"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9142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59"/>
            <a:ext cx="11756570" cy="302151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o-RO" sz="2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ro-RO" sz="20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Convenții ale 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C</a:t>
            </a: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onsilului 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E</a:t>
            </a: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uropei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en-US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combaterea</a:t>
            </a:r>
            <a:r>
              <a:rPr lang="en-US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discriminări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i</a:t>
            </a:r>
          </a:p>
          <a:p>
            <a:pPr marL="285750" indent="-285750" algn="l">
              <a:buFont typeface="Wingdings" panose="05000000000000000000" pitchFamily="2" charset="2"/>
              <a:buChar char="q"/>
            </a:pP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Convenția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drepturile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omului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biomedicina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a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Consiliului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u="none" strike="noStrike" baseline="0" dirty="0" err="1">
                <a:latin typeface="Trebuchet MS" panose="020B0603020202020204" pitchFamily="34" charset="0"/>
              </a:rPr>
              <a:t>Europei</a:t>
            </a:r>
            <a:r>
              <a:rPr lang="en-US" sz="1800" b="1" u="none" strike="noStrike" baseline="0" dirty="0">
                <a:latin typeface="Trebuchet MS" panose="020B0603020202020204" pitchFamily="34" charset="0"/>
              </a:rPr>
              <a:t> din 1997 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(Art. 11</a:t>
            </a:r>
            <a:r>
              <a:rPr lang="ro-RO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it-IT" sz="1800" b="0" u="none" strike="noStrike" baseline="0" dirty="0">
                <a:latin typeface="Trebuchet MS" panose="020B0603020202020204" pitchFamily="34" charset="0"/>
              </a:rPr>
              <a:t>prevede următoarele: Orice forma de discriminare împotriva unei persoane pe motivul patrimoniului</a:t>
            </a:r>
            <a:r>
              <a:rPr lang="ro-RO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sau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genetic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este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u="none" strike="noStrike" baseline="0" dirty="0" err="1">
                <a:latin typeface="Trebuchet MS" panose="020B0603020202020204" pitchFamily="34" charset="0"/>
              </a:rPr>
              <a:t>interzisă</a:t>
            </a:r>
            <a:r>
              <a:rPr lang="en-US" sz="1800" b="0" u="none" strike="noStrike" baseline="0" dirty="0">
                <a:latin typeface="Trebuchet MS" panose="020B0603020202020204" pitchFamily="34" charset="0"/>
              </a:rPr>
              <a:t>).</a:t>
            </a:r>
            <a:endParaRPr lang="ro-RO" sz="1800" dirty="0"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27891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59"/>
            <a:ext cx="11756570" cy="302151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o-RO" sz="20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ro-RO" sz="20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Convenții ale 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C</a:t>
            </a: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onsilului 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E</a:t>
            </a:r>
            <a:r>
              <a:rPr lang="it-IT" sz="2000" b="1" i="0" u="none" strike="noStrike" baseline="0" dirty="0">
                <a:latin typeface="Trebuchet MS" panose="020B0603020202020204" pitchFamily="34" charset="0"/>
              </a:rPr>
              <a:t>uropei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en-US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combaterea</a:t>
            </a:r>
            <a:r>
              <a:rPr lang="en-US" sz="20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2000" b="1" i="0" u="none" strike="noStrike" baseline="0" dirty="0" err="1">
                <a:latin typeface="Trebuchet MS" panose="020B0603020202020204" pitchFamily="34" charset="0"/>
              </a:rPr>
              <a:t>discriminări</a:t>
            </a:r>
            <a:r>
              <a:rPr lang="ro-RO" sz="2000" b="1" i="0" u="none" strike="noStrike" baseline="0" dirty="0">
                <a:latin typeface="Trebuchet MS" panose="020B0603020202020204" pitchFamily="34" charset="0"/>
              </a:rPr>
              <a:t>i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Convenția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Consiliului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Europei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privind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prevenirea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combaterea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violenței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împotriva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femeilor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ro-RO" sz="1800" b="1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a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violenței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1" i="0" u="none" strike="noStrike" baseline="0" dirty="0" err="1">
                <a:latin typeface="Trebuchet MS" panose="020B0603020202020204" pitchFamily="34" charset="0"/>
              </a:rPr>
              <a:t>domestice</a:t>
            </a:r>
            <a:r>
              <a:rPr lang="en-US" sz="1800" b="1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(Istanbul, 2011),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semnată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toate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statele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membre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UE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și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ratificată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de 21</a:t>
            </a:r>
            <a:r>
              <a:rPr lang="ro-RO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state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membre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.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Obiectivul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Convenției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de la Istanbul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este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acela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de a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contribui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la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eliminarea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discriminării</a:t>
            </a:r>
            <a:r>
              <a:rPr lang="ro-RO" sz="180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femeilor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,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oferind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un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cadru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special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pentru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combaterea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diverselor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forme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de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violență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împotriva</a:t>
            </a:r>
            <a:r>
              <a:rPr lang="en-US" sz="1800" b="0" i="0" u="none" strike="noStrike" baseline="0" dirty="0">
                <a:latin typeface="Trebuchet MS" panose="020B0603020202020204" pitchFamily="34" charset="0"/>
              </a:rPr>
              <a:t> </a:t>
            </a:r>
            <a:r>
              <a:rPr lang="en-US" sz="1800" b="0" i="0" u="none" strike="noStrike" baseline="0" dirty="0" err="1">
                <a:latin typeface="Trebuchet MS" panose="020B0603020202020204" pitchFamily="34" charset="0"/>
              </a:rPr>
              <a:t>femeilor</a:t>
            </a:r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45608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88795" y="2023745"/>
            <a:ext cx="8262620" cy="1277620"/>
          </a:xfrm>
        </p:spPr>
        <p:txBody>
          <a:bodyPr>
            <a:normAutofit/>
          </a:bodyPr>
          <a:lstStyle/>
          <a:p>
            <a:pPr algn="ctr"/>
            <a:r>
              <a:rPr lang="en-US" alt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2800" b="1" dirty="0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CONSTRUIM COMUNI</a:t>
            </a:r>
            <a:r>
              <a:rPr lang="ro-RO" alt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TĂȚI ȘI OAMENI PRIN DIALOG STRUCTURAT ȘI PARTICIPARE PUBLICĂ</a:t>
            </a:r>
            <a:r>
              <a:rPr lang="en-US" sz="2800" b="1" dirty="0" err="1">
                <a:solidFill>
                  <a:srgbClr val="002060"/>
                </a:solidFill>
                <a:effectLst/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1" y="3705859"/>
            <a:ext cx="11756570" cy="3021511"/>
          </a:xfrm>
          <a:solidFill>
            <a:srgbClr val="FFFF00"/>
          </a:solidFill>
        </p:spPr>
        <p:txBody>
          <a:bodyPr>
            <a:normAutofit fontScale="32500" lnSpcReduction="20000"/>
          </a:bodyPr>
          <a:lstStyle/>
          <a:p>
            <a:pPr algn="ctr">
              <a:lnSpc>
                <a:spcPct val="100000"/>
              </a:lnSpc>
            </a:pPr>
            <a:r>
              <a:rPr lang="ro-RO" sz="6200" b="1" i="0" dirty="0">
                <a:solidFill>
                  <a:srgbClr val="202124"/>
                </a:solidFill>
                <a:effectLst/>
                <a:latin typeface="Trebuchet MS" panose="020B0603020202020204" pitchFamily="34" charset="0"/>
              </a:rPr>
              <a:t>Discriminarea în lume. Legislație</a:t>
            </a:r>
            <a:endParaRPr lang="en-US" sz="6200" b="1" i="0" dirty="0">
              <a:solidFill>
                <a:srgbClr val="202124"/>
              </a:solidFill>
              <a:effectLst/>
              <a:latin typeface="Trebuchet MS" panose="020B0603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ro-RO" sz="6200" b="1" i="0" dirty="0"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În Statele Unite ale Americii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ro-RO" sz="4900" b="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Încă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din 1865, Civil Rights Act („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Drepturilor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Civile”) a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oferit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un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remediu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pentru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discriminarea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rasială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intenționată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ocuparea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forței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către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angajatorii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privați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stat.</a:t>
            </a:r>
            <a:endParaRPr lang="ro-RO" sz="550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Civil Rights Act din 1871 se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aplică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locurile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publice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la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ocuparea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forței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muncă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care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implică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acțiuni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stat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și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interzice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privarea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de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drepturile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garantate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prin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constituția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sau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legea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lang="en-US" sz="5500" i="0" dirty="0" err="1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federală</a:t>
            </a:r>
            <a:r>
              <a:rPr lang="en-US" sz="5500" i="0" dirty="0">
                <a:solidFill>
                  <a:srgbClr val="202122"/>
                </a:solidFill>
                <a:effectLst/>
                <a:latin typeface="Trebuchet MS" panose="020B0603020202020204" pitchFamily="34" charset="0"/>
              </a:rPr>
              <a:t>. </a:t>
            </a:r>
            <a:endParaRPr lang="ro-RO" sz="5500" i="0" dirty="0">
              <a:solidFill>
                <a:srgbClr val="202122"/>
              </a:solidFill>
              <a:effectLst/>
              <a:latin typeface="Trebuchet MS" panose="020B0603020202020204" pitchFamily="34" charset="0"/>
            </a:endParaRPr>
          </a:p>
          <a:p>
            <a:pPr lvl="1" algn="just"/>
            <a:endParaRPr lang="en-US" sz="2200" b="0" i="0" dirty="0">
              <a:solidFill>
                <a:schemeClr val="tx1"/>
              </a:solidFill>
              <a:effectLst/>
              <a:latin typeface="Trebuchet MS" panose="020B0603020202020204" pitchFamily="34" charset="0"/>
            </a:endParaRPr>
          </a:p>
        </p:txBody>
      </p:sp>
      <p:pic>
        <p:nvPicPr>
          <p:cNvPr id="4" name="Picture 3" descr="Header color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20240" y="873760"/>
            <a:ext cx="7106920" cy="6921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25681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766</TotalTime>
  <Words>2548</Words>
  <Application>Microsoft Office PowerPoint</Application>
  <PresentationFormat>Widescreen</PresentationFormat>
  <Paragraphs>186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3" baseType="lpstr">
      <vt:lpstr>Arial</vt:lpstr>
      <vt:lpstr>Calibri</vt:lpstr>
      <vt:lpstr>Corbel</vt:lpstr>
      <vt:lpstr>Trebuchet MS</vt:lpstr>
      <vt:lpstr>verdana</vt:lpstr>
      <vt:lpstr>Wingdings</vt:lpstr>
      <vt:lpstr>Parallax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  <vt:lpstr>“CONSTRUIM COMUNITĂȚI ȘI OAMENI PRIN DIALOG STRUCTURAT ȘI PARTICIPARE PUBLICĂ”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Construim comunități și oameni prin dialog structurat și participare publică</dc:title>
  <dc:creator>eugenia bratulescu</dc:creator>
  <cp:lastModifiedBy>eugenia bratulescu</cp:lastModifiedBy>
  <cp:revision>17</cp:revision>
  <dcterms:created xsi:type="dcterms:W3CDTF">2022-08-10T13:08:00Z</dcterms:created>
  <dcterms:modified xsi:type="dcterms:W3CDTF">2023-03-09T16:26:48Z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B1995A26C03C41C1B3897EF1AB6E0C91</vt:lpwstr>
  </property>
  <property fmtid="{D5CDD505-2E9C-101B-9397-08002B2CF9AE}" pid="3" name="KSOProductBuildVer">
    <vt:lpwstr>1033-11.2.0.11254</vt:lpwstr>
  </property>
</Properties>
</file>