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9" r:id="rId1"/>
  </p:sldMasterIdLst>
  <p:sldIdLst>
    <p:sldId id="256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5" r:id="rId26"/>
    <p:sldId id="336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FD8"/>
    <a:srgbClr val="FBE1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1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66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6094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05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580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50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36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29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0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2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1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3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6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61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48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1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BAED2-5369-4401-BB52-C234B616EEDB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93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ro.wikipedia.org/wiki/Egalitatea_de_%C8%99anse_%C3%AEntre_b%C4%83rba%C8%9Bi_%C8%99i_femei" TargetMode="External"/><Relationship Id="rId2" Type="http://schemas.openxmlformats.org/officeDocument/2006/relationships/hyperlink" Target="http://www.sanseegaleincomunitate.ro/Files/ghid-egalitate-de-sanse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www.europarl.europa.eu/about-parliament/ro/democracy-and-human-rights/fundamental-rights-in-the-eu/promoting-equal-opportunities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PROIECT COFINANȚAT DIN FONDUL SOCIAL EUROPEAN PRIN </a:t>
            </a:r>
            <a:endParaRPr lang="en-US" sz="1800" dirty="0"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PROGRAMUL OPERAȚIONAL CAPACITATE ADMINISTRATIVĂ 2014-2020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SIPOCA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995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/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MySMIS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151210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Beneficiar: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Asociația Simț Civic 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Asociația de Tineret Onix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 de Dezvoltare Locală: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UAT Comuna Valea Râmnicului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Durata de implementare</a:t>
            </a:r>
            <a:r>
              <a:rPr lang="en-US" alt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-</a:t>
            </a: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14 luni:</a:t>
            </a:r>
            <a:r>
              <a:rPr lang="ro-RO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11.07.2022 - 10.09.202</a:t>
            </a:r>
            <a:r>
              <a:rPr lang="ro-RO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3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ro-RO" sz="1800" dirty="0">
              <a:solidFill>
                <a:srgbClr val="171717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ro-RO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Abordarea conceptului de egalizare a </a:t>
            </a:r>
            <a:r>
              <a:rPr lang="ro-RO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sanselor</a:t>
            </a:r>
            <a:r>
              <a:rPr lang="ro-RO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perspectiva sociologiei </a:t>
            </a:r>
            <a:r>
              <a:rPr lang="ro-RO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educatiei</a:t>
            </a:r>
            <a:r>
              <a:rPr lang="ro-RO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implica analiza raportului dintre </a:t>
            </a:r>
            <a:r>
              <a:rPr lang="ro-RO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reusita</a:t>
            </a:r>
            <a:r>
              <a:rPr lang="ro-RO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scolara</a:t>
            </a:r>
            <a:r>
              <a:rPr lang="ro-RO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 apartenenta sociala a elevilor</a:t>
            </a: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en-US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2159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ro-RO" sz="1800" dirty="0">
              <a:solidFill>
                <a:srgbClr val="171717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Conceptul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,,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înseamna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astăzi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ceva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decât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care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democrat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̧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secolului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trecut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revendicau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entuziasm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̧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ceta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̆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̧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enii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̂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nseamna</a:t>
            </a:r>
            <a:r>
              <a:rPr lang="en-GB" sz="1800" dirty="0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̆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reala</a:t>
            </a:r>
            <a:r>
              <a:rPr lang="en-GB" sz="1800" dirty="0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̆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̧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anselor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individuale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promovare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sociala</a:t>
            </a:r>
            <a:r>
              <a:rPr lang="en-GB" sz="1800" dirty="0">
                <a:solidFill>
                  <a:srgbClr val="10101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̆</a:t>
            </a:r>
            <a:endParaRPr lang="en-US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6812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ro-RO" sz="1800" dirty="0">
              <a:solidFill>
                <a:srgbClr val="171717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Indiferent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numa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̆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indivizilor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educat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̧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GB" sz="1800" dirty="0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̆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diferent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̧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iata</a:t>
            </a:r>
            <a:r>
              <a:rPr lang="en-GB" sz="1800" dirty="0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̆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̧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specializata</a:t>
            </a:r>
            <a:r>
              <a:rPr lang="en-GB" sz="1800" dirty="0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̆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̂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̧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„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echipamentul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natural-genetic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“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fieca</a:t>
            </a:r>
            <a:r>
              <a:rPr lang="en-GB" sz="1800" dirty="0" err="1">
                <a:solidFill>
                  <a:srgbClr val="10101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̆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ruia</a:t>
            </a:r>
            <a:endParaRPr lang="en-US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7015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ro-RO" sz="1800" dirty="0">
              <a:solidFill>
                <a:srgbClr val="171717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Situațiile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viață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precum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experiențele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întărit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ideea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persoanele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diferite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”, „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anormale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nu sunt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acceptate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sunt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foarte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greu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acceptate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şansele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acestora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educație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o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integrare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socio-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profesională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fiind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puternic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afectate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0755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ro-RO" sz="1800" dirty="0">
              <a:solidFill>
                <a:srgbClr val="171717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S-a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subliniat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necunoaşterea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slaba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informare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privire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drepturile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persoanelor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cu handicap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acestea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membrii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familiilor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lor,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foarte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mulți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considerând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angajarea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conduce automat la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pierderea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drepturilor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6624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ro-RO" sz="1800" dirty="0">
              <a:solidFill>
                <a:srgbClr val="171717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constata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nevoia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intensificare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relației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asistenții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sociali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persoanele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aparținând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grupurilor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vulnerabile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angajatori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prezent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sesizându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-se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importantă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lipsă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comunicare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aceştia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realizarea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strategii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informare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rândul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potențialilor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angajatori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3373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ro-RO" sz="1800" dirty="0">
              <a:solidFill>
                <a:srgbClr val="171717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9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Identificarea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surselor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excluziunii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constituie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problematică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prezentă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permanent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atenția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specialiştilor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au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identificat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trei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manifestare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o-RO" sz="18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structurală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rezultatul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unor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structurale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efectul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deficit al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unor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opțiuni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neadecvate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acelaşi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timp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constituie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lipsa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răspuns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adecvat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sistemului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social la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anumită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nevoie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Apartenenţa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teritorială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reprezintă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sursă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excluziunii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asupra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căreia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individul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puține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mijloace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influență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Deficitul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resurse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comunitate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reprezintă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principala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cauză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atât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individul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dar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grupul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din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acesta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face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nu-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pot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satisface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anumită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nevoi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9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3694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ro-RO" sz="1800" dirty="0">
              <a:solidFill>
                <a:srgbClr val="171717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Autoexcluziunea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preponderent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pusă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seama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opțiunii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individuale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fiind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opusă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sursei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menționate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anterior.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Menționăm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caz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alegerea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individului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ține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totuşi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acesta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comunitate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îl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influențează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luarea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deciziei</a:t>
            </a:r>
            <a:r>
              <a:rPr lang="en-US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56212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ro-RO" sz="1800" dirty="0">
              <a:solidFill>
                <a:srgbClr val="171717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manifestare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excluziunii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educație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serviciile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sănătate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seviciile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asistență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socială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1958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manifestare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excluziunii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serviciile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ocupaționale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locuire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participare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viața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politică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determinată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săvârşirea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infracțiuni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determinată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consumulşi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dependența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alcool</a:t>
            </a:r>
            <a:r>
              <a:rPr lang="ro-RO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droguri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3364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40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Bine ați venit la </a:t>
            </a:r>
            <a:r>
              <a:rPr lang="en-US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Dezbaterea</a:t>
            </a:r>
            <a:r>
              <a:rPr lang="en-US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n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r</a:t>
            </a:r>
            <a:r>
              <a:rPr lang="en-US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.3</a:t>
            </a:r>
            <a:endParaRPr lang="ro-RO" sz="45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n-GB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atica</a:t>
            </a:r>
            <a:r>
              <a:rPr lang="ro-RO" sz="45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nediscriminare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și egalitate de șanse</a:t>
            </a:r>
          </a:p>
          <a:p>
            <a:pPr algn="ctr">
              <a:lnSpc>
                <a:spcPct val="100000"/>
              </a:lnSpc>
            </a:pPr>
            <a:endParaRPr lang="ro-RO" sz="37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/>
            <a:r>
              <a:rPr lang="ro-RO" sz="5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” </a:t>
            </a:r>
            <a:r>
              <a:rPr lang="en-US" sz="5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TRATAMENT EGAL </a:t>
            </a:r>
            <a:r>
              <a:rPr lang="ro-RO" sz="5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ÎNSEAMNĂ ȘI TRATAMENT „LA FEL”?</a:t>
            </a:r>
            <a:r>
              <a:rPr lang="ro-RO" sz="5000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GB" sz="37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EGALITATEA DE ȘANSE CONCEPT ȘI MANIFESTARE</a:t>
            </a:r>
            <a:endParaRPr lang="en-US" sz="37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o-RO" sz="37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o-RO" sz="37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Râmnicu Sărat, jud. Buzău</a:t>
            </a:r>
          </a:p>
          <a:p>
            <a:pPr algn="ctr"/>
            <a:r>
              <a:rPr lang="ro-RO" sz="37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16.03.2023-17.03.2023</a:t>
            </a:r>
          </a:p>
          <a:p>
            <a:pPr algn="ctr"/>
            <a:r>
              <a:rPr lang="ro-RO" sz="37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Ziua 1</a:t>
            </a:r>
            <a:endParaRPr lang="en-US" sz="37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o-RO" sz="3700" dirty="0">
                <a:solidFill>
                  <a:schemeClr val="tx1"/>
                </a:solidFill>
                <a:latin typeface="Trebuchet MS" panose="020B0603020202020204" pitchFamily="34" charset="0"/>
              </a:rPr>
              <a:t>Dezbaterea se desfășoară cu respectarea Legii 52/2003 privind transparența decizională în administrațiile publice locale și centrale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51013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manifestare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excluziunii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determinată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deformările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funcționare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justiției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poliției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oportunitățispecifice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unor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zone, cu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referire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transport,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comunicații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datorată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abandonului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familie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lipsa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acesteia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dirențiată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determinată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gen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populației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rromi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Excluziunea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copiilor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abandonați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neglijați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sever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maltratați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4783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Actori-cheie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identificați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procesul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incluziune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sociala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2000" b="1" dirty="0">
              <a:solidFill>
                <a:srgbClr val="000000"/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ro-RO" sz="20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instituțiile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centrale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locale</a:t>
            </a:r>
            <a:endParaRPr lang="ro-RO" sz="20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instituțiile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specializate</a:t>
            </a:r>
            <a:endParaRPr lang="ro-RO" sz="2000" dirty="0">
              <a:solidFill>
                <a:srgbClr val="000000"/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instituții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experiență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domeniu</a:t>
            </a:r>
            <a:endParaRPr lang="ro-RO" sz="2000" dirty="0">
              <a:solidFill>
                <a:srgbClr val="000000"/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organizații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neguvernamentale</a:t>
            </a:r>
            <a:endParaRPr lang="ro-RO" sz="2000" dirty="0">
              <a:solidFill>
                <a:srgbClr val="000000"/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orice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entități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legal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constituite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au un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prevenirea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combaterea</a:t>
            </a:r>
            <a:r>
              <a:rPr lang="en-US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discriminării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</a:pP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10822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>
              <a:lnSpc>
                <a:spcPts val="1800"/>
              </a:lnSpc>
              <a:spcAft>
                <a:spcPts val="9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Contribuția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actori</a:t>
            </a:r>
            <a:r>
              <a:rPr lang="ro-RO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cheie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vedere</a:t>
            </a:r>
            <a:endParaRPr lang="ro-RO" sz="20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  <a:spcAft>
                <a:spcPts val="9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participarea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coordonare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cooperare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colaborare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structurile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nivel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local</a:t>
            </a: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dezvoltarea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participarea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implementarea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prevăzute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legislatia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sanse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nediscriminarea</a:t>
            </a:r>
            <a:endParaRPr lang="ro-RO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participarea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diseminarea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informatiilor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rândul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grupurilor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vulnerabile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bunele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practici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domeniu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</a:pP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8393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228600" algn="ctr">
              <a:lnSpc>
                <a:spcPts val="1800"/>
              </a:lnSpc>
              <a:spcAft>
                <a:spcPts val="900"/>
              </a:spcAft>
            </a:pP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000" b="1" dirty="0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național</a:t>
            </a:r>
            <a:r>
              <a:rPr lang="en-US" sz="2000" b="1" dirty="0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European </a:t>
            </a: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1" dirty="0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2000" b="1" dirty="0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endParaRPr lang="ro-RO" sz="2000" b="1" dirty="0">
              <a:solidFill>
                <a:srgbClr val="10101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>
              <a:lnSpc>
                <a:spcPts val="1800"/>
              </a:lnSpc>
              <a:spcAft>
                <a:spcPts val="900"/>
              </a:spcAft>
            </a:pPr>
            <a:endParaRPr lang="en-US" sz="20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Declarația</a:t>
            </a:r>
            <a:r>
              <a:rPr lang="en-US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Universală</a:t>
            </a:r>
            <a:r>
              <a:rPr lang="en-US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Convenția</a:t>
            </a:r>
            <a:r>
              <a:rPr lang="en-US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Națiunilor</a:t>
            </a:r>
            <a:r>
              <a:rPr lang="en-US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Unite</a:t>
            </a:r>
            <a:endParaRPr lang="ro-RO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Conventția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UNESCO</a:t>
            </a: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Conventia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privire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copilului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(1989)</a:t>
            </a: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Carta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Fundamentale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Uniunii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Europene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(2000)</a:t>
            </a:r>
            <a:endParaRPr lang="ro-RO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78558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228600" algn="ctr">
              <a:lnSpc>
                <a:spcPts val="1800"/>
              </a:lnSpc>
              <a:spcAft>
                <a:spcPts val="900"/>
              </a:spcAft>
            </a:pP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000" b="1" dirty="0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național</a:t>
            </a:r>
            <a:r>
              <a:rPr lang="en-US" sz="2000" b="1" dirty="0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European </a:t>
            </a: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b="1" dirty="0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2000" b="1" dirty="0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rgbClr val="10101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endParaRPr lang="ro-RO" sz="2000" b="1" dirty="0">
              <a:solidFill>
                <a:srgbClr val="10101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>
              <a:lnSpc>
                <a:spcPts val="1800"/>
              </a:lnSpc>
              <a:spcAft>
                <a:spcPts val="900"/>
              </a:spcAft>
            </a:pPr>
            <a:endParaRPr lang="en-US" sz="20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spcAft>
                <a:spcPts val="10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Directiva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Consiliului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2000/78/EC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Constitutia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României</a:t>
            </a: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Legea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202/2002</a:t>
            </a: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Ordonanta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Guvernului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nr. 137/ 2000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prevenirea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sanctionarea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tuturor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formelor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discriminare</a:t>
            </a:r>
            <a:r>
              <a:rPr lang="en-GB" sz="18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o-RO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4728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29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l"/>
            <a:endParaRPr lang="ro-RO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l"/>
            <a:r>
              <a:rPr lang="ro-RO" sz="18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Bibliografie:</a:t>
            </a:r>
          </a:p>
          <a:p>
            <a:pPr algn="l"/>
            <a:r>
              <a:rPr lang="ro-RO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http://www.sanseegaleincomunitate.ro/Files/ghid-egalitate-de-sanse.pdf</a:t>
            </a:r>
            <a:endParaRPr lang="ro-RO" b="1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o-RO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https://ro.wikipedia.org/wiki/Egalitatea_de_%C8%99anse_%C3%AEntre_b%C4%83rba%C8%9Bi_%C8%99i_femei</a:t>
            </a:r>
            <a:endParaRPr lang="ro-RO" b="1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o-RO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https://www.europarl.europa.eu/about-parliament/ro/democracy-and-human-rights/fundamental-rights-in-the-eu/promoting-equal-opportunities</a:t>
            </a:r>
            <a:endParaRPr lang="ro-RO" b="1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o-RO" b="1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o-RO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75753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29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endParaRPr lang="ro-RO" sz="2000" b="1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ro-RO" sz="2000" b="1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VĂ MULȚUMIM PENTRU PARTICIPARE!</a:t>
            </a:r>
          </a:p>
          <a:p>
            <a:pPr algn="ctr"/>
            <a:endParaRPr lang="ro-RO" sz="20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ro-RO" sz="2000" b="1" dirty="0">
                <a:solidFill>
                  <a:schemeClr val="tx1"/>
                </a:solidFill>
                <a:latin typeface="Trebuchet MS" panose="020B0603020202020204" pitchFamily="34" charset="0"/>
              </a:rPr>
              <a:t>VĂ AȘTEPTĂM MÂINE, 17.03.2023,</a:t>
            </a:r>
          </a:p>
          <a:p>
            <a:pPr algn="ctr"/>
            <a:r>
              <a:rPr lang="ro-RO" sz="2000" b="1" dirty="0">
                <a:solidFill>
                  <a:schemeClr val="tx1"/>
                </a:solidFill>
                <a:latin typeface="Trebuchet MS" panose="020B0603020202020204" pitchFamily="34" charset="0"/>
              </a:rPr>
              <a:t>CÂND VOM VORBI DESPRE EGALITATEA DE ȘANSE ÎN SISTEMUL EDUCAȚIONAL ROMÂNESC!</a:t>
            </a:r>
            <a:endParaRPr lang="en-US" sz="2000" b="1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l"/>
            <a:endParaRPr lang="ro-RO" b="1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o-RO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6893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200000"/>
              </a:lnSpc>
            </a:pP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reprezintă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conceptul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conform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căruia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fiinţele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libere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să-şi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dezvolte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capacităţile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aleagă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limitări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impuse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roluri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şanse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la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asigurarea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participării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depline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fiecărei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viața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economică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deosebire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origine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etnică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sex,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religie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vârstă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dizabilități</a:t>
            </a:r>
            <a:r>
              <a:rPr lang="en-GB" sz="2000" dirty="0">
                <a:solidFill>
                  <a:srgbClr val="10101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0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5364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ro-RO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trata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 egal nu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înseamnă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le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trata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Din contra, a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asigura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şanse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înseamnă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iei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considerare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contextul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specific care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influenţează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persoana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cauză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permiţi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fiecărui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îşi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folosească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întregul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potenţial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a-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impune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limitări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nu sunt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întotdeauna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persoanei</a:t>
            </a:r>
            <a:r>
              <a:rPr lang="en-GB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sale.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3824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Egalitatea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şanselor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semnifică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fapt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oferirea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opţiuni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multiple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capacităţi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aptitudini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diferite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„o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educaţie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toţi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fiecare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”, o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educaţie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deschisă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toate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persoanele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indiferent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vârstă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condiţii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socio-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educaţie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fiecare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funcţie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nevoile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sale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evitându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-se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omogenizarea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încurajându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-se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diversitatea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care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creeze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premisele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egalităţii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şanselor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viaţa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socială</a:t>
            </a:r>
            <a:r>
              <a:rPr lang="en-GB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6649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Aceast</a:t>
            </a:r>
            <a:r>
              <a:rPr lang="ro-RO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a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susţinută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politicile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egalizare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şanselor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care au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avut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obiective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combaterea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excluziunii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selecţiei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exacerbate,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competenţelor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toţi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indivizii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educaţia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tip „a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doua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şansă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care au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părăsit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educativ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integrarea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educaţiei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formale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educaţia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non-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formală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educaţia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informală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extindă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situaţiile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învăţare</a:t>
            </a:r>
            <a:r>
              <a:rPr lang="en-GB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6060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ro-RO" sz="20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afirmă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doctrină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adoptarea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politicilor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trebui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ţină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indicele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fericirii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însă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ştie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materializează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obicei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ajungându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astfel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relaţia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fericire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drept</a:t>
            </a:r>
            <a:endParaRPr lang="en-US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0666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endParaRPr lang="ro-RO" sz="20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Dimensiunea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vieţii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remunerare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şanse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bărbaţi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principiul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egalităţii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domeniul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securităţii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precum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regimurile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profesionale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securitate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socială</a:t>
            </a:r>
            <a:endParaRPr lang="en-US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2880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indent="457200" algn="ctr">
              <a:lnSpc>
                <a:spcPct val="200000"/>
              </a:lnSpc>
              <a:spcAft>
                <a:spcPts val="9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Cuvinte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cheie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20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egalitate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tratament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16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exercitarea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dreptului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nediscriminare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o-RO" sz="16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securitate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socială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sz="16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Convenţia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Consiliului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Europei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prevenirea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combaterea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violenţei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împotriva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femeilor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violenţei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domestice</a:t>
            </a:r>
            <a:endParaRPr lang="ro-RO" sz="1600" dirty="0">
              <a:solidFill>
                <a:schemeClr val="tx1"/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spcAft>
                <a:spcPts val="9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egalitate</a:t>
            </a:r>
            <a:r>
              <a:rPr lang="en-US" sz="16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remunerare</a:t>
            </a:r>
            <a:endParaRPr lang="en-US" sz="16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81856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333</TotalTime>
  <Words>1563</Words>
  <Application>Microsoft Office PowerPoint</Application>
  <PresentationFormat>Widescreen</PresentationFormat>
  <Paragraphs>136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Trebuchet MS</vt:lpstr>
      <vt:lpstr>Wingdings</vt:lpstr>
      <vt:lpstr>Wingdings 3</vt:lpstr>
      <vt:lpstr>Facet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Construim comunități și oameni prin dialog structurat și participare publică</dc:title>
  <dc:creator>eugenia bratulescu</dc:creator>
  <cp:lastModifiedBy>eugenia bratulescu</cp:lastModifiedBy>
  <cp:revision>21</cp:revision>
  <dcterms:created xsi:type="dcterms:W3CDTF">2022-08-10T13:08:00Z</dcterms:created>
  <dcterms:modified xsi:type="dcterms:W3CDTF">2023-06-01T09:57:26Z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B1995A26C03C41C1B3897EF1AB6E0C91</vt:lpwstr>
  </property>
  <property fmtid="{D5CDD505-2E9C-101B-9397-08002B2CF9AE}" pid="3" name="KSOProductBuildVer">
    <vt:lpwstr>1033-11.2.0.11254</vt:lpwstr>
  </property>
</Properties>
</file>