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46" r:id="rId1"/>
  </p:sldMasterIdLst>
  <p:sldIdLst>
    <p:sldId id="256" r:id="rId2"/>
    <p:sldId id="310" r:id="rId3"/>
    <p:sldId id="311" r:id="rId4"/>
    <p:sldId id="337" r:id="rId5"/>
    <p:sldId id="338" r:id="rId6"/>
    <p:sldId id="339" r:id="rId7"/>
    <p:sldId id="347" r:id="rId8"/>
    <p:sldId id="348" r:id="rId9"/>
    <p:sldId id="349" r:id="rId10"/>
    <p:sldId id="350" r:id="rId11"/>
    <p:sldId id="351" r:id="rId12"/>
    <p:sldId id="352" r:id="rId13"/>
    <p:sldId id="353" r:id="rId14"/>
    <p:sldId id="356" r:id="rId15"/>
    <p:sldId id="357" r:id="rId16"/>
    <p:sldId id="358" r:id="rId17"/>
    <p:sldId id="359" r:id="rId18"/>
    <p:sldId id="360" r:id="rId19"/>
    <p:sldId id="362" r:id="rId20"/>
    <p:sldId id="361" r:id="rId21"/>
    <p:sldId id="363" r:id="rId22"/>
    <p:sldId id="364" r:id="rId23"/>
    <p:sldId id="346" r:id="rId24"/>
    <p:sldId id="33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FD8"/>
    <a:srgbClr val="FBE1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8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53988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78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5916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891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12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8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5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29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5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3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77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2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94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BAED2-5369-4401-BB52-C234B616EEDB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legislatie.just.ro/Public/DetaliiDocument/35778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uropunkt.ro/2016/05/24/exista-cu-adevarat-in-secolul-xxi-egalitate-intre-femei-si-barbati/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PROIECT COFINANȚAT DIN FONDUL SOCIAL EUROPEAN PRIN </a:t>
            </a:r>
            <a:endParaRPr lang="en-US" sz="1800" dirty="0"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PROGRAMUL OPERAȚIONAL CAPACITATE ADMINISTRATIVĂ 2014-2020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SIPOCA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995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/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MySMIS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151210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Beneficiar: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Asociația Simț Civic 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Asociația de Tineret Onix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 de Dezvoltare Locală: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UAT Comuna Valea Râmnicului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Durata de implementare</a:t>
            </a:r>
            <a:r>
              <a:rPr lang="en-US" alt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-</a:t>
            </a: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14 luni:</a:t>
            </a:r>
            <a:r>
              <a:rPr lang="ro-RO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11.07.2022 - 10.09.202</a:t>
            </a:r>
            <a:r>
              <a:rPr lang="ro-RO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3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542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</a:t>
            </a:r>
            <a:r>
              <a:rPr lang="ro-RO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șcarea</a:t>
            </a:r>
            <a:r>
              <a:rPr lang="ro-RO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feministă sau emanciparea femeilor</a:t>
            </a:r>
          </a:p>
          <a:p>
            <a:pPr algn="ctr">
              <a:lnSpc>
                <a:spcPct val="100000"/>
              </a:lnSpc>
            </a:pPr>
            <a:r>
              <a:rPr lang="ro-RO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arata obstacolele întâmpinate de femei în societatea de atunci: incapacitatea femeilor de a face la fel de mulți bani ca bărbații în aceeași profesie, responsabilitățile domestice ale femeii, lipsa de sprijin a societății față de femeile talentate și teama femeilor că succesul lor va duce la un soț enervat sau la a le împiedica chiar să-și găsească un soț</a:t>
            </a:r>
            <a:endParaRPr lang="ro-RO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2929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Mișcarea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Femeilor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adus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schimbare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societatea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Occidentală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inclusiv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dreptul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vot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al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femeilor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dreptul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de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iniția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procedura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divorț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divorțul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„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fără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nicio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vină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”,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dreptul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femeilor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de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lua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decizii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individuale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privind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sarcina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inclusiv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accesul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la contraceptive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avort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dreptul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proprietate</a:t>
            </a:r>
            <a:endParaRPr lang="ro-RO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9443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Raportul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Organizației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 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Națiunilor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Unite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privind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Dezvoltarea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Umană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din 2004 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estimat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atunci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când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ambele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locuri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(al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unui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barbat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al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unei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plătite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neplătite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sarcinile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casnice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sunt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contabilizate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medie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femeile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muncesc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mult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decât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bărbații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zonele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rurale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ale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țărilor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dezvoltare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femeile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efectuează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medie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cu 20%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multă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decât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bărbații</a:t>
            </a:r>
            <a:endParaRPr lang="ro-RO" dirty="0">
              <a:solidFill>
                <a:schemeClr val="tx1"/>
              </a:solidFill>
              <a:latin typeface="+mj-lt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3169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Legea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nr. 202/2002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şanse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modificările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completările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ulterioare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legea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cadru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reglementează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măsurile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egalităţii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şanse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bărbaţi</a:t>
            </a:r>
            <a:endParaRPr lang="ro-RO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7653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nivel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țară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dezvoltarea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egalității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șanse</a:t>
            </a:r>
            <a:r>
              <a:rPr lang="ro-RO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s-au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implicat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organizații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precum  ADRA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Asociația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Novapolis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Fundația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progress, habitat for Humanity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FDP-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Protagoniști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educație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World Vision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Salvați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Copiii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Caritas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ADV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978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plan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european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există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Institutul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European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Șanse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Bărbați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(EIGE) care a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înființat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2010,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vederea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consolidării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promovării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egalității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gen pe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întreg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teritoriul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UE</a:t>
            </a:r>
            <a:endParaRPr lang="ro-RO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1144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750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EIGE 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colectează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date,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desfășoară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activități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cercetare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dezvoltare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resurselor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creeând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astfel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premisele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bune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înțelegeri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conștientizări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aspectelor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legate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gen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toate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domeniile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vieții</a:t>
            </a:r>
            <a:endParaRPr lang="ro-RO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2385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inegalitățile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bărbați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colectează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analizează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date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inegalitățile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gen.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Furnizează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informații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practice,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bazate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dovezi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ajută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factorii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decizie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aducă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Europa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aproape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gen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îmbunătățească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atât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viața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cât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bărbaților</a:t>
            </a:r>
            <a:endParaRPr lang="ro-RO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5079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Indicele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egalității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gen</a:t>
            </a: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Indicele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egalității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gen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un instrument important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elaborare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politicilor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măsoară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progresele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înregistrate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privința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egalității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gen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UE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endParaRPr lang="ro-RO" sz="2000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6756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Punctajele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calculează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funcție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decalajele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gradul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realizare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obiectivelor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șase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domenii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bani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cunoștințe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putere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sănătate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subdomeniile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ro-RO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00000"/>
              </a:lnSpc>
            </a:pP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Indicele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conferă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vizibilitate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domeniilor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necesită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îmbunătățiri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punând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dispoziția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factorilor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decizie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analiză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detaliată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UE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național</a:t>
            </a:r>
            <a:endParaRPr lang="ro-RO" sz="20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2276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40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Bine ați venit la </a:t>
            </a:r>
            <a:r>
              <a:rPr lang="en-US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Dezbaterea</a:t>
            </a:r>
            <a:r>
              <a:rPr lang="en-US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n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r</a:t>
            </a:r>
            <a:r>
              <a:rPr lang="en-US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.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4</a:t>
            </a:r>
          </a:p>
          <a:p>
            <a:pPr algn="ctr">
              <a:lnSpc>
                <a:spcPct val="100000"/>
              </a:lnSpc>
            </a:pP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n-GB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atica</a:t>
            </a:r>
            <a:r>
              <a:rPr lang="ro-RO" sz="45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nediscriminare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și egalitate de șanse</a:t>
            </a:r>
          </a:p>
          <a:p>
            <a:pPr algn="ctr">
              <a:lnSpc>
                <a:spcPct val="100000"/>
              </a:lnSpc>
            </a:pPr>
            <a:endParaRPr lang="ro-RO" sz="37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/>
            <a:r>
              <a:rPr lang="ro-RO" sz="50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”</a:t>
            </a:r>
            <a:r>
              <a:rPr lang="ro-RO" sz="5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FEMEI ȘI BĂRBAȚI. SUNTEM EGALI LA MUNCĂ?”</a:t>
            </a:r>
            <a:r>
              <a:rPr lang="ro-RO" sz="5000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</a:p>
          <a:p>
            <a:pPr algn="ctr"/>
            <a:endParaRPr lang="ro-RO" sz="37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o-RO" sz="37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Râmnicu Sărat, jud. Buzău</a:t>
            </a:r>
          </a:p>
          <a:p>
            <a:pPr algn="ctr"/>
            <a:r>
              <a:rPr lang="ro-RO" sz="37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18.03.2023-19.03.2023</a:t>
            </a:r>
          </a:p>
          <a:p>
            <a:pPr algn="ctr"/>
            <a:r>
              <a:rPr lang="ro-RO" sz="37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Ziua 2</a:t>
            </a:r>
            <a:endParaRPr lang="en-US" sz="37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o-RO" sz="3700" dirty="0">
                <a:solidFill>
                  <a:schemeClr val="tx1"/>
                </a:solidFill>
                <a:latin typeface="Trebuchet MS" panose="020B0603020202020204" pitchFamily="34" charset="0"/>
              </a:rPr>
              <a:t>Dezbaterea se desfășoară cu respectarea Legii 52/2003 privind transparența decizională în administrațiile publice locale și centrale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51013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Violența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gen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Violența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gen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cauză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consecință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inegalității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gen.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urmare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importantă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activității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EIGE 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reprezintă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furnizarea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combaterea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acesteia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Relațiile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bărbați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sunt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privite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problemă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particulară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instituțiile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statului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juridice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ale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sănătății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nu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întreprind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întotdeauna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măsurile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necesare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schimba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situația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creată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de-al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lungul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timpului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Violența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caracter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economic,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lua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forma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abuzului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fizic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sexual,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emoțional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psihologic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sz="1800" dirty="0">
              <a:solidFill>
                <a:srgbClr val="3E4047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6073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violența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1800" b="1" u="sng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prostituția</a:t>
            </a:r>
            <a:r>
              <a:rPr lang="en-US" sz="1800" b="1" u="sng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b="1" u="sng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traficul</a:t>
            </a:r>
            <a:r>
              <a:rPr lang="en-US" sz="1800" b="1" u="sng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u="sng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constituie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problemă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importantă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cu care se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confruntă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prezent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Traficul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nouă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prostituție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apărută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sfârșitul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secolului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al XX-lea</a:t>
            </a:r>
            <a:endParaRPr lang="ro-RO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8685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Situaţia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socio-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economică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precară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sărăcia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șomajul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schimbările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au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avut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loc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comportamentul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familial,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migrația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externă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abuzul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alcool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consumul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droguri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stresul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cronic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sunt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doar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câţiva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factorii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contribuie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extinderea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traficului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pofida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diferitelor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strategii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aplicate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numeroase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guverne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Uniunea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Europeană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dar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diverse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organizații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internaționale</a:t>
            </a:r>
            <a:endParaRPr lang="ro-RO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4899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29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l"/>
            <a:endParaRPr lang="ro-RO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l"/>
            <a:r>
              <a:rPr lang="ro-RO" sz="18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Bibliografie:</a:t>
            </a:r>
          </a:p>
          <a:p>
            <a:pPr algn="l"/>
            <a:endParaRPr lang="ro-RO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l"/>
            <a:r>
              <a:rPr lang="en-US" sz="1800" u="sng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https://europunkt.ro/2016/05/24/exista-cu-adevarat-in-secolul-xxi-egalitate-intre-femei-si-barbati/</a:t>
            </a:r>
            <a:endParaRPr lang="ro-RO" sz="1800" u="sng" dirty="0">
              <a:solidFill>
                <a:schemeClr val="tx1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ro-RO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53529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29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endParaRPr lang="ro-RO" sz="2000" b="1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ro-RO" sz="2000" b="1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VĂ MULȚUMIM PENTRU PARTICIPARE!</a:t>
            </a:r>
          </a:p>
          <a:p>
            <a:pPr algn="ctr"/>
            <a:endParaRPr lang="ro-RO" sz="20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ro-RO" sz="2000" b="1" dirty="0">
                <a:solidFill>
                  <a:schemeClr val="tx1"/>
                </a:solidFill>
                <a:latin typeface="Trebuchet MS" panose="020B0603020202020204" pitchFamily="34" charset="0"/>
              </a:rPr>
              <a:t>VĂ AȘTEPTĂM LA URMĂTOARELE NOASTRE DEZBATERI </a:t>
            </a:r>
          </a:p>
          <a:p>
            <a:pPr algn="ctr"/>
            <a:r>
              <a:rPr lang="ro-RO" sz="2000" b="1" dirty="0">
                <a:solidFill>
                  <a:schemeClr val="tx1"/>
                </a:solidFill>
                <a:latin typeface="Trebuchet MS" panose="020B0603020202020204" pitchFamily="34" charset="0"/>
              </a:rPr>
              <a:t>PE TEME DE DEZVOLTARE UMANĂ DURABILĂ</a:t>
            </a:r>
            <a:endParaRPr lang="en-US" sz="2000" b="1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l"/>
            <a:endParaRPr lang="ro-RO" b="1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o-RO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6893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EGALITATEA DE GEN</a:t>
            </a:r>
          </a:p>
          <a:p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egalitate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şanse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bărbaţi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denumit</a:t>
            </a:r>
            <a:r>
              <a:rPr lang="ro-RO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ă și </a:t>
            </a:r>
            <a:r>
              <a:rPr lang="ro-RO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egalitat</a:t>
            </a:r>
            <a:r>
              <a:rPr lang="ro-RO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ede</a:t>
            </a:r>
            <a:r>
              <a:rPr lang="ro-RO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gen, 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înţelege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luarea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considerare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capacităţilor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nevoilor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aspiraţiilor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diferite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ale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persoanelor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sex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masculin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respectiv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feminin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tratamentul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egal al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acestora</a:t>
            </a:r>
            <a:endParaRPr lang="ro-RO" sz="2000" dirty="0">
              <a:solidFill>
                <a:schemeClr val="tx1"/>
              </a:solidFill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5364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sex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desemnăm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ansamblul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trăsăturilor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biologice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fiziologice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care se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definesc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bărbaţii</a:t>
            </a:r>
            <a:endParaRPr lang="ro-RO" sz="20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4960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gen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desemnăm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ansamblul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format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rolurile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comportamentele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trăsăturile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activităţile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pe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societatea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consideră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potrivite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respectiv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bărbaţi</a:t>
            </a:r>
            <a:endParaRPr lang="ro-RO" sz="20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325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stereotipuri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gen se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înţeleg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sistemele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organizate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credinţe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opinii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consensuale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percepţii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prejudecăţi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legătură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atribuţiile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caracteristicile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precum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rolurile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pe care le au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trebui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îndeplinească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bărbaţii</a:t>
            </a:r>
            <a:endParaRPr lang="ro-RO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2256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en-US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sz="2000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Reformele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care au pus sub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semnul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întrebării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stereotipiile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legate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diferentele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sexe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au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făcut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societatea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recunoască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egalitatea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gen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adopte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lege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drepturi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egale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bărbați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endParaRPr lang="ro-RO" sz="2000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9244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Emanciparea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devine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posibilă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doar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atunci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când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aceasta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putea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lua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procesul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producţie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scară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socială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atunci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când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îndatoririle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domestice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ocupa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doar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timpul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(...).Engels</a:t>
            </a:r>
            <a:endParaRPr lang="ro-RO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5076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Rolul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statutul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viziunea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Ceaușescu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N. „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onoare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nască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viaţă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crească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copii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Nu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fi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nimic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scump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decât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fie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mamă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ro-RO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32845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416</TotalTime>
  <Words>1372</Words>
  <Application>Microsoft Office PowerPoint</Application>
  <PresentationFormat>Widescreen</PresentationFormat>
  <Paragraphs>117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Cambria</vt:lpstr>
      <vt:lpstr>Trebuchet MS</vt:lpstr>
      <vt:lpstr>Wingdings 3</vt:lpstr>
      <vt:lpstr>Facet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Construim comunități și oameni prin dialog structurat și participare publică</dc:title>
  <dc:creator>eugenia bratulescu</dc:creator>
  <cp:lastModifiedBy>eugenia bratulescu</cp:lastModifiedBy>
  <cp:revision>24</cp:revision>
  <dcterms:created xsi:type="dcterms:W3CDTF">2022-08-10T13:08:00Z</dcterms:created>
  <dcterms:modified xsi:type="dcterms:W3CDTF">2023-03-18T07:15:49Z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B1995A26C03C41C1B3897EF1AB6E0C91</vt:lpwstr>
  </property>
  <property fmtid="{D5CDD505-2E9C-101B-9397-08002B2CF9AE}" pid="3" name="KSOProductBuildVer">
    <vt:lpwstr>1033-11.2.0.11254</vt:lpwstr>
  </property>
</Properties>
</file>