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707" r:id="rId1"/>
  </p:sldMasterIdLst>
  <p:sldIdLst>
    <p:sldId id="256" r:id="rId2"/>
    <p:sldId id="282" r:id="rId3"/>
    <p:sldId id="315" r:id="rId4"/>
    <p:sldId id="310" r:id="rId5"/>
    <p:sldId id="311" r:id="rId6"/>
    <p:sldId id="298" r:id="rId7"/>
    <p:sldId id="290" r:id="rId8"/>
    <p:sldId id="283" r:id="rId9"/>
    <p:sldId id="300" r:id="rId10"/>
    <p:sldId id="285" r:id="rId11"/>
    <p:sldId id="286" r:id="rId12"/>
    <p:sldId id="307" r:id="rId13"/>
    <p:sldId id="309" r:id="rId14"/>
    <p:sldId id="313" r:id="rId15"/>
    <p:sldId id="314" r:id="rId16"/>
    <p:sldId id="308" r:id="rId17"/>
    <p:sldId id="31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890" autoAdjust="0"/>
    <p:restoredTop sz="94660"/>
  </p:normalViewPr>
  <p:slideViewPr>
    <p:cSldViewPr snapToGrid="0">
      <p:cViewPr varScale="1">
        <p:scale>
          <a:sx n="63" d="100"/>
          <a:sy n="63" d="100"/>
        </p:scale>
        <p:origin x="80" y="12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20BAED2-5369-4401-BB52-C234B616EEDB}" type="datetimeFigureOut">
              <a:rPr lang="en-US" smtClean="0"/>
              <a:t>6/1/2023</a:t>
            </a:fld>
            <a:endParaRPr lang="en-US"/>
          </a:p>
        </p:txBody>
      </p:sp>
      <p:sp>
        <p:nvSpPr>
          <p:cNvPr id="5" name="Footer Placeholder 4"/>
          <p:cNvSpPr>
            <a:spLocks noGrp="1"/>
          </p:cNvSpPr>
          <p:nvPr>
            <p:ph type="ftr" sz="quarter" idx="11"/>
          </p:nvPr>
        </p:nvSpPr>
        <p:spPr>
          <a:xfrm>
            <a:off x="5332412" y="5883275"/>
            <a:ext cx="4324044" cy="365125"/>
          </a:xfrm>
        </p:spPr>
        <p:txBody>
          <a:bodyPr/>
          <a:lstStyle/>
          <a:p>
            <a:endParaRPr lang="en-US"/>
          </a:p>
        </p:txBody>
      </p:sp>
      <p:sp>
        <p:nvSpPr>
          <p:cNvPr id="6" name="Slide Number Placeholder 5"/>
          <p:cNvSpPr>
            <a:spLocks noGrp="1"/>
          </p:cNvSpPr>
          <p:nvPr>
            <p:ph type="sldNum" sz="quarter" idx="12"/>
          </p:nvPr>
        </p:nvSpPr>
        <p:spPr/>
        <p:txBody>
          <a:bodyPr/>
          <a:lstStyle/>
          <a:p>
            <a:fld id="{03C10247-5D41-4B42-A46A-38D39ED86B4E}" type="slidenum">
              <a:rPr lang="en-US" smtClean="0"/>
              <a:t>‹#›</a:t>
            </a:fld>
            <a:endParaRPr lang="en-US"/>
          </a:p>
        </p:txBody>
      </p:sp>
    </p:spTree>
    <p:extLst>
      <p:ext uri="{BB962C8B-B14F-4D97-AF65-F5344CB8AC3E}">
        <p14:creationId xmlns:p14="http://schemas.microsoft.com/office/powerpoint/2010/main" val="2898712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20BAED2-5369-4401-BB52-C234B616EEDB}" type="datetimeFigureOut">
              <a:rPr lang="en-US" smtClean="0"/>
              <a:t>6/1/2023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C10247-5D41-4B42-A46A-38D39ED86B4E}" type="slidenum">
              <a:rPr lang="en-US" smtClean="0"/>
              <a:t>‹#›</a:t>
            </a:fld>
            <a:endParaRPr lang="en-US"/>
          </a:p>
        </p:txBody>
      </p:sp>
    </p:spTree>
    <p:extLst>
      <p:ext uri="{BB962C8B-B14F-4D97-AF65-F5344CB8AC3E}">
        <p14:creationId xmlns:p14="http://schemas.microsoft.com/office/powerpoint/2010/main" val="28028315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20BAED2-5369-4401-BB52-C234B616EEDB}" type="datetimeFigureOut">
              <a:rPr lang="en-US" smtClean="0"/>
              <a:t>6/1/2023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C10247-5D41-4B42-A46A-38D39ED86B4E}" type="slidenum">
              <a:rPr lang="en-US" smtClean="0"/>
              <a:t>‹#›</a:t>
            </a:fld>
            <a:endParaRPr lang="en-US"/>
          </a:p>
        </p:txBody>
      </p:sp>
    </p:spTree>
    <p:extLst>
      <p:ext uri="{BB962C8B-B14F-4D97-AF65-F5344CB8AC3E}">
        <p14:creationId xmlns:p14="http://schemas.microsoft.com/office/powerpoint/2010/main" val="14705872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20BAED2-5369-4401-BB52-C234B616EEDB}" type="datetimeFigureOut">
              <a:rPr lang="en-US" smtClean="0"/>
              <a:t>6/1/2023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C10247-5D41-4B42-A46A-38D39ED86B4E}" type="slidenum">
              <a:rPr lang="en-US" smtClean="0"/>
              <a:t>‹#›</a:t>
            </a:fld>
            <a:endParaRPr lang="en-US"/>
          </a:p>
        </p:txBody>
      </p:sp>
    </p:spTree>
    <p:extLst>
      <p:ext uri="{BB962C8B-B14F-4D97-AF65-F5344CB8AC3E}">
        <p14:creationId xmlns:p14="http://schemas.microsoft.com/office/powerpoint/2010/main" val="19658223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20BAED2-5369-4401-BB52-C234B616EEDB}" type="datetimeFigureOut">
              <a:rPr lang="en-US" smtClean="0"/>
              <a:t>6/1/2023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C10247-5D41-4B42-A46A-38D39ED86B4E}" type="slidenum">
              <a:rPr lang="en-US" smtClean="0"/>
              <a:t>‹#›</a:t>
            </a:fld>
            <a:endParaRPr lang="en-US"/>
          </a:p>
        </p:txBody>
      </p:sp>
    </p:spTree>
    <p:extLst>
      <p:ext uri="{BB962C8B-B14F-4D97-AF65-F5344CB8AC3E}">
        <p14:creationId xmlns:p14="http://schemas.microsoft.com/office/powerpoint/2010/main" val="2249035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20BAED2-5369-4401-BB52-C234B616EEDB}" type="datetimeFigureOut">
              <a:rPr lang="en-US" smtClean="0"/>
              <a:t>6/1/2023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C10247-5D41-4B42-A46A-38D39ED86B4E}" type="slidenum">
              <a:rPr lang="en-US" smtClean="0"/>
              <a:t>‹#›</a:t>
            </a:fld>
            <a:endParaRPr lang="en-US"/>
          </a:p>
        </p:txBody>
      </p:sp>
    </p:spTree>
    <p:extLst>
      <p:ext uri="{BB962C8B-B14F-4D97-AF65-F5344CB8AC3E}">
        <p14:creationId xmlns:p14="http://schemas.microsoft.com/office/powerpoint/2010/main" val="34650798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20BAED2-5369-4401-BB52-C234B616EEDB}" type="datetimeFigureOut">
              <a:rPr lang="en-US" smtClean="0"/>
              <a:t>6/1/2023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C10247-5D41-4B42-A46A-38D39ED86B4E}" type="slidenum">
              <a:rPr lang="en-US" smtClean="0"/>
              <a:t>‹#›</a:t>
            </a:fld>
            <a:endParaRPr lang="en-US"/>
          </a:p>
        </p:txBody>
      </p:sp>
    </p:spTree>
    <p:extLst>
      <p:ext uri="{BB962C8B-B14F-4D97-AF65-F5344CB8AC3E}">
        <p14:creationId xmlns:p14="http://schemas.microsoft.com/office/powerpoint/2010/main" val="31669491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20BAED2-5369-4401-BB52-C234B616EEDB}" type="datetimeFigureOut">
              <a:rPr lang="en-US" smtClean="0"/>
              <a:t>6/1/2023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C10247-5D41-4B42-A46A-38D39ED86B4E}" type="slidenum">
              <a:rPr lang="en-US" smtClean="0"/>
              <a:t>‹#›</a:t>
            </a:fld>
            <a:endParaRPr lang="en-US"/>
          </a:p>
        </p:txBody>
      </p:sp>
    </p:spTree>
    <p:extLst>
      <p:ext uri="{BB962C8B-B14F-4D97-AF65-F5344CB8AC3E}">
        <p14:creationId xmlns:p14="http://schemas.microsoft.com/office/powerpoint/2010/main" val="34575762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20BAED2-5369-4401-BB52-C234B616EEDB}" type="datetimeFigureOut">
              <a:rPr lang="en-US" smtClean="0"/>
              <a:t>6/1/2023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C10247-5D41-4B42-A46A-38D39ED86B4E}" type="slidenum">
              <a:rPr lang="en-US" smtClean="0"/>
              <a:t>‹#›</a:t>
            </a:fld>
            <a:endParaRPr lang="en-US"/>
          </a:p>
        </p:txBody>
      </p:sp>
    </p:spTree>
    <p:extLst>
      <p:ext uri="{BB962C8B-B14F-4D97-AF65-F5344CB8AC3E}">
        <p14:creationId xmlns:p14="http://schemas.microsoft.com/office/powerpoint/2010/main" val="13692205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20BAED2-5369-4401-BB52-C234B616EEDB}" type="datetimeFigureOut">
              <a:rPr lang="en-US" smtClean="0"/>
              <a:t>6/1/2023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951856" y="5867131"/>
            <a:ext cx="551167" cy="365125"/>
          </a:xfrm>
        </p:spPr>
        <p:txBody>
          <a:bodyPr/>
          <a:lstStyle/>
          <a:p>
            <a:fld id="{03C10247-5D41-4B42-A46A-38D39ED86B4E}" type="slidenum">
              <a:rPr lang="en-US" smtClean="0"/>
              <a:t>‹#›</a:t>
            </a:fld>
            <a:endParaRPr lang="en-US"/>
          </a:p>
        </p:txBody>
      </p:sp>
    </p:spTree>
    <p:extLst>
      <p:ext uri="{BB962C8B-B14F-4D97-AF65-F5344CB8AC3E}">
        <p14:creationId xmlns:p14="http://schemas.microsoft.com/office/powerpoint/2010/main" val="791990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20BAED2-5369-4401-BB52-C234B616EEDB}" type="datetimeFigureOut">
              <a:rPr lang="en-US" smtClean="0"/>
              <a:t>6/1/2023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C10247-5D41-4B42-A46A-38D39ED86B4E}" type="slidenum">
              <a:rPr lang="en-US" smtClean="0"/>
              <a:t>‹#›</a:t>
            </a:fld>
            <a:endParaRPr lang="en-US"/>
          </a:p>
        </p:txBody>
      </p:sp>
    </p:spTree>
    <p:extLst>
      <p:ext uri="{BB962C8B-B14F-4D97-AF65-F5344CB8AC3E}">
        <p14:creationId xmlns:p14="http://schemas.microsoft.com/office/powerpoint/2010/main" val="17150434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20BAED2-5369-4401-BB52-C234B616EEDB}" type="datetimeFigureOut">
              <a:rPr lang="en-US" smtClean="0"/>
              <a:t>6/1/2023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C10247-5D41-4B42-A46A-38D39ED86B4E}" type="slidenum">
              <a:rPr lang="en-US" smtClean="0"/>
              <a:t>‹#›</a:t>
            </a:fld>
            <a:endParaRPr lang="en-US"/>
          </a:p>
        </p:txBody>
      </p:sp>
    </p:spTree>
    <p:extLst>
      <p:ext uri="{BB962C8B-B14F-4D97-AF65-F5344CB8AC3E}">
        <p14:creationId xmlns:p14="http://schemas.microsoft.com/office/powerpoint/2010/main" val="22643330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20BAED2-5369-4401-BB52-C234B616EEDB}" type="datetimeFigureOut">
              <a:rPr lang="en-US" smtClean="0"/>
              <a:t>6/1/2023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3C10247-5D41-4B42-A46A-38D39ED86B4E}" type="slidenum">
              <a:rPr lang="en-US" smtClean="0"/>
              <a:t>‹#›</a:t>
            </a:fld>
            <a:endParaRPr lang="en-US"/>
          </a:p>
        </p:txBody>
      </p:sp>
    </p:spTree>
    <p:extLst>
      <p:ext uri="{BB962C8B-B14F-4D97-AF65-F5344CB8AC3E}">
        <p14:creationId xmlns:p14="http://schemas.microsoft.com/office/powerpoint/2010/main" val="42857446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20BAED2-5369-4401-BB52-C234B616EEDB}" type="datetimeFigureOut">
              <a:rPr lang="en-US" smtClean="0"/>
              <a:t>6/1/2023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3C10247-5D41-4B42-A46A-38D39ED86B4E}" type="slidenum">
              <a:rPr lang="en-US" smtClean="0"/>
              <a:t>‹#›</a:t>
            </a:fld>
            <a:endParaRPr lang="en-US"/>
          </a:p>
        </p:txBody>
      </p:sp>
    </p:spTree>
    <p:extLst>
      <p:ext uri="{BB962C8B-B14F-4D97-AF65-F5344CB8AC3E}">
        <p14:creationId xmlns:p14="http://schemas.microsoft.com/office/powerpoint/2010/main" val="3709908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0BAED2-5369-4401-BB52-C234B616EEDB}" type="datetimeFigureOut">
              <a:rPr lang="en-US" smtClean="0"/>
              <a:t>6/1/2023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3C10247-5D41-4B42-A46A-38D39ED86B4E}" type="slidenum">
              <a:rPr lang="en-US" smtClean="0"/>
              <a:t>‹#›</a:t>
            </a:fld>
            <a:endParaRPr lang="en-US"/>
          </a:p>
        </p:txBody>
      </p:sp>
    </p:spTree>
    <p:extLst>
      <p:ext uri="{BB962C8B-B14F-4D97-AF65-F5344CB8AC3E}">
        <p14:creationId xmlns:p14="http://schemas.microsoft.com/office/powerpoint/2010/main" val="724168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20BAED2-5369-4401-BB52-C234B616EEDB}" type="datetimeFigureOut">
              <a:rPr lang="en-US" smtClean="0"/>
              <a:t>6/1/2023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C10247-5D41-4B42-A46A-38D39ED86B4E}" type="slidenum">
              <a:rPr lang="en-US" smtClean="0"/>
              <a:t>‹#›</a:t>
            </a:fld>
            <a:endParaRPr lang="en-US"/>
          </a:p>
        </p:txBody>
      </p:sp>
    </p:spTree>
    <p:extLst>
      <p:ext uri="{BB962C8B-B14F-4D97-AF65-F5344CB8AC3E}">
        <p14:creationId xmlns:p14="http://schemas.microsoft.com/office/powerpoint/2010/main" val="30499719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20BAED2-5369-4401-BB52-C234B616EEDB}" type="datetimeFigureOut">
              <a:rPr lang="en-US" smtClean="0"/>
              <a:t>6/1/2023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C10247-5D41-4B42-A46A-38D39ED86B4E}" type="slidenum">
              <a:rPr lang="en-US" smtClean="0"/>
              <a:t>‹#›</a:t>
            </a:fld>
            <a:endParaRPr lang="en-US"/>
          </a:p>
        </p:txBody>
      </p:sp>
    </p:spTree>
    <p:extLst>
      <p:ext uri="{BB962C8B-B14F-4D97-AF65-F5344CB8AC3E}">
        <p14:creationId xmlns:p14="http://schemas.microsoft.com/office/powerpoint/2010/main" val="19867025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520BAED2-5369-4401-BB52-C234B616EEDB}" type="datetimeFigureOut">
              <a:rPr lang="en-US" smtClean="0"/>
              <a:t>6/1/2023</a:t>
            </a:fld>
            <a:endParaRPr lang="en-U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03C10247-5D41-4B42-A46A-38D39ED86B4E}" type="slidenum">
              <a:rPr lang="en-US" smtClean="0"/>
              <a:t>‹#›</a:t>
            </a:fld>
            <a:endParaRPr lang="en-US"/>
          </a:p>
        </p:txBody>
      </p:sp>
    </p:spTree>
    <p:extLst>
      <p:ext uri="{BB962C8B-B14F-4D97-AF65-F5344CB8AC3E}">
        <p14:creationId xmlns:p14="http://schemas.microsoft.com/office/powerpoint/2010/main" val="1173819484"/>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 id="2147483719" r:id="rId12"/>
    <p:sldLayoutId id="2147483720" r:id="rId13"/>
    <p:sldLayoutId id="2147483721" r:id="rId14"/>
    <p:sldLayoutId id="2147483722" r:id="rId15"/>
    <p:sldLayoutId id="2147483723" r:id="rId16"/>
    <p:sldLayoutId id="2147483724"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hyperlink" Target="https://www.edu.ro/sites/default/files/Strategia-nationala-pentru-dezvoltarea-durabila-a-Rom%C3%A2niei-2030.pdf" TargetMode="External"/><Relationship Id="rId7" Type="http://schemas.openxmlformats.org/officeDocument/2006/relationships/image" Target="../media/image2.png"/><Relationship Id="rId2" Type="http://schemas.openxmlformats.org/officeDocument/2006/relationships/hyperlink" Target="http://statistici.insse.ro:8077/tempo-online/#/pages/tables/insse-table" TargetMode="External"/><Relationship Id="rId1" Type="http://schemas.openxmlformats.org/officeDocument/2006/relationships/slideLayout" Target="../slideLayouts/slideLayout1.xml"/><Relationship Id="rId6" Type="http://schemas.openxmlformats.org/officeDocument/2006/relationships/hyperlink" Target="http://roaid.ro/obiectivele-de-dezvoltare-durabila/" TargetMode="External"/><Relationship Id="rId5" Type="http://schemas.openxmlformats.org/officeDocument/2006/relationships/hyperlink" Target="https://cursdeguvernare.ro/dictionar-economic/dezvoltare-umana-3" TargetMode="External"/><Relationship Id="rId4" Type="http://schemas.openxmlformats.org/officeDocument/2006/relationships/hyperlink" Target="https://www.google.com/search?q=dezvoltare+umana+durabila&amp;oq=dezvoltare+umana+dura&amp;aqs=chrome.3.69i57j33i160l4.18181j1j15&amp;sourceid=chrome&amp;ie=UTF-8"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57000">
              <a:srgbClr val="FFFF00">
                <a:alpha val="32000"/>
              </a:srgbClr>
            </a:gs>
            <a:gs pos="74000">
              <a:schemeClr val="accent1">
                <a:lumMod val="45000"/>
                <a:lumOff val="55000"/>
              </a:schemeClr>
            </a:gs>
            <a:gs pos="91000">
              <a:schemeClr val="accent1">
                <a:lumMod val="45000"/>
                <a:lumOff val="55000"/>
              </a:schemeClr>
            </a:gs>
            <a:gs pos="100000">
              <a:schemeClr val="accent1">
                <a:lumMod val="30000"/>
                <a:lumOff val="70000"/>
              </a:schemeClr>
            </a:gs>
          </a:gsLst>
          <a:lin ang="16200000" scaled="1"/>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788795" y="2023745"/>
            <a:ext cx="8262620" cy="1277620"/>
          </a:xfrm>
        </p:spPr>
        <p:txBody>
          <a:bodyPr>
            <a:normAutofit/>
          </a:bodyPr>
          <a:lstStyle/>
          <a:p>
            <a:pPr algn="ctr"/>
            <a:r>
              <a:rPr lang="en-US" alt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r>
              <a:rPr 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CONSTRUIM COMUNI</a:t>
            </a:r>
            <a:r>
              <a:rPr lang="ro-RO" alt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TĂȚI ȘI OAMENI PRIN DIALOG STRUCTURAT ȘI PARTICIPARE PUBLICĂ</a:t>
            </a:r>
            <a:r>
              <a:rPr 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p>
        </p:txBody>
      </p:sp>
      <p:sp>
        <p:nvSpPr>
          <p:cNvPr id="3" name="Subtitle 2"/>
          <p:cNvSpPr>
            <a:spLocks noGrp="1"/>
          </p:cNvSpPr>
          <p:nvPr>
            <p:ph type="subTitle" idx="1"/>
          </p:nvPr>
        </p:nvSpPr>
        <p:spPr>
          <a:xfrm>
            <a:off x="169818" y="3705860"/>
            <a:ext cx="11639006" cy="2656840"/>
          </a:xfrm>
          <a:solidFill>
            <a:srgbClr val="FFFF00"/>
          </a:solidFill>
        </p:spPr>
        <p:txBody>
          <a:bodyPr>
            <a:normAutofit lnSpcReduction="10000"/>
          </a:bodyPr>
          <a:lstStyle/>
          <a:p>
            <a:pPr algn="ctr">
              <a:lnSpc>
                <a:spcPct val="100000"/>
              </a:lnSpc>
            </a:pPr>
            <a:r>
              <a:rPr lang="ro-RO" sz="1800" dirty="0">
                <a:solidFill>
                  <a:schemeClr val="tx1"/>
                </a:solidFill>
                <a:effectLst/>
                <a:latin typeface="Trebuchet MS" panose="020B0603020202020204" pitchFamily="34" charset="0"/>
                <a:ea typeface="Times New Roman" panose="02020603050405020304" pitchFamily="18" charset="0"/>
                <a:cs typeface="Trebuchet MS" panose="020B0603020202020204" pitchFamily="34" charset="0"/>
              </a:rPr>
              <a:t>PROIECT COFINANȚAT DIN FONDUL SOCIAL EUROPEAN PRIN </a:t>
            </a:r>
            <a:r>
              <a:rPr lang="ro-RO" sz="1800" b="1" dirty="0">
                <a:solidFill>
                  <a:schemeClr val="tx1"/>
                </a:solidFill>
                <a:effectLst/>
                <a:latin typeface="Trebuchet MS" panose="020B0603020202020204" pitchFamily="34" charset="0"/>
                <a:ea typeface="Times New Roman" panose="02020603050405020304" pitchFamily="18" charset="0"/>
                <a:cs typeface="Trebuchet MS" panose="020B0603020202020204" pitchFamily="34" charset="0"/>
              </a:rPr>
              <a:t>PROGRAMUL OPERAȚIONAL CAPACITATE ADMINISTRATIVĂ 2014-2020</a:t>
            </a:r>
            <a:endParaRPr lang="ro-RO" sz="1800" dirty="0">
              <a:solidFill>
                <a:schemeClr val="tx1"/>
              </a:solidFill>
              <a:effectLst/>
              <a:latin typeface="Trebuchet MS" panose="020B0603020202020204" pitchFamily="34" charset="0"/>
              <a:ea typeface="Times New Roman" panose="02020603050405020304" pitchFamily="18" charset="0"/>
              <a:cs typeface="Trebuchet MS" panose="020B0603020202020204" pitchFamily="34" charset="0"/>
            </a:endParaRPr>
          </a:p>
          <a:p>
            <a:pPr algn="ctr">
              <a:lnSpc>
                <a:spcPct val="100000"/>
              </a:lnSpc>
            </a:pPr>
            <a:r>
              <a:rPr lang="ro-RO" sz="1800" b="1" dirty="0">
                <a:solidFill>
                  <a:schemeClr val="tx1"/>
                </a:solidFill>
                <a:effectLst/>
                <a:latin typeface="Trebuchet MS" panose="020B0603020202020204" pitchFamily="34" charset="0"/>
                <a:ea typeface="Times New Roman" panose="02020603050405020304" pitchFamily="18" charset="0"/>
                <a:cs typeface="Trebuchet MS" panose="020B0603020202020204" pitchFamily="34" charset="0"/>
              </a:rPr>
              <a:t>C</a:t>
            </a:r>
            <a:r>
              <a:rPr lang="en-US" sz="1800" b="1" dirty="0">
                <a:solidFill>
                  <a:schemeClr val="tx1"/>
                </a:solidFill>
                <a:effectLst/>
                <a:latin typeface="Trebuchet MS" panose="020B0603020202020204" pitchFamily="34" charset="0"/>
                <a:ea typeface="Times New Roman" panose="02020603050405020304" pitchFamily="18" charset="0"/>
                <a:cs typeface="Trebuchet MS" panose="020B0603020202020204" pitchFamily="34" charset="0"/>
              </a:rPr>
              <a:t>od SIPOCA </a:t>
            </a:r>
            <a:r>
              <a:rPr lang="ro-RO" sz="1800" b="1" dirty="0">
                <a:solidFill>
                  <a:schemeClr val="tx1"/>
                </a:solidFill>
                <a:effectLst/>
                <a:latin typeface="Trebuchet MS" panose="020B0603020202020204" pitchFamily="34" charset="0"/>
                <a:ea typeface="Times New Roman" panose="02020603050405020304" pitchFamily="18" charset="0"/>
                <a:cs typeface="Trebuchet MS" panose="020B0603020202020204" pitchFamily="34" charset="0"/>
              </a:rPr>
              <a:t>995</a:t>
            </a:r>
            <a:r>
              <a:rPr lang="en-US" sz="1800" dirty="0">
                <a:solidFill>
                  <a:schemeClr val="tx1"/>
                </a:solidFill>
                <a:effectLst/>
                <a:latin typeface="Trebuchet MS" panose="020B0603020202020204" pitchFamily="34" charset="0"/>
                <a:ea typeface="Times New Roman" panose="02020603050405020304" pitchFamily="18" charset="0"/>
                <a:cs typeface="Trebuchet MS" panose="020B0603020202020204" pitchFamily="34" charset="0"/>
              </a:rPr>
              <a:t>/ </a:t>
            </a:r>
            <a:r>
              <a:rPr lang="ro-RO" sz="1800" dirty="0">
                <a:solidFill>
                  <a:schemeClr val="tx1"/>
                </a:solidFill>
                <a:effectLst/>
                <a:latin typeface="Trebuchet MS" panose="020B0603020202020204" pitchFamily="34" charset="0"/>
                <a:ea typeface="Times New Roman" panose="02020603050405020304" pitchFamily="18" charset="0"/>
                <a:cs typeface="Trebuchet MS" panose="020B0603020202020204" pitchFamily="34" charset="0"/>
              </a:rPr>
              <a:t>C</a:t>
            </a:r>
            <a:r>
              <a:rPr lang="en-US" sz="1800" dirty="0">
                <a:solidFill>
                  <a:schemeClr val="tx1"/>
                </a:solidFill>
                <a:effectLst/>
                <a:latin typeface="Trebuchet MS" panose="020B0603020202020204" pitchFamily="34" charset="0"/>
                <a:ea typeface="Times New Roman" panose="02020603050405020304" pitchFamily="18" charset="0"/>
                <a:cs typeface="Trebuchet MS" panose="020B0603020202020204" pitchFamily="34" charset="0"/>
              </a:rPr>
              <a:t>od </a:t>
            </a:r>
            <a:r>
              <a:rPr lang="en-US" sz="1800" dirty="0" err="1">
                <a:solidFill>
                  <a:schemeClr val="tx1"/>
                </a:solidFill>
                <a:effectLst/>
                <a:latin typeface="Trebuchet MS" panose="020B0603020202020204" pitchFamily="34" charset="0"/>
                <a:ea typeface="Times New Roman" panose="02020603050405020304" pitchFamily="18" charset="0"/>
                <a:cs typeface="Trebuchet MS" panose="020B0603020202020204" pitchFamily="34" charset="0"/>
              </a:rPr>
              <a:t>MySMIS</a:t>
            </a:r>
            <a:r>
              <a:rPr lang="en-US" sz="1800" dirty="0">
                <a:solidFill>
                  <a:schemeClr val="tx1"/>
                </a:solidFill>
                <a:effectLst/>
                <a:latin typeface="Trebuchet MS" panose="020B0603020202020204" pitchFamily="34" charset="0"/>
                <a:ea typeface="Times New Roman" panose="02020603050405020304" pitchFamily="18" charset="0"/>
                <a:cs typeface="Trebuchet MS" panose="020B0603020202020204" pitchFamily="34" charset="0"/>
              </a:rPr>
              <a:t> 151210</a:t>
            </a:r>
            <a:endParaRPr lang="ro-RO" sz="1800" dirty="0">
              <a:solidFill>
                <a:schemeClr val="tx1"/>
              </a:solidFill>
              <a:effectLst/>
              <a:latin typeface="Trebuchet MS" panose="020B0603020202020204" pitchFamily="34" charset="0"/>
              <a:ea typeface="Times New Roman" panose="02020603050405020304" pitchFamily="18" charset="0"/>
              <a:cs typeface="Trebuchet MS" panose="020B0603020202020204" pitchFamily="34" charset="0"/>
            </a:endParaRPr>
          </a:p>
          <a:p>
            <a:pPr algn="ctr">
              <a:lnSpc>
                <a:spcPct val="100000"/>
              </a:lnSpc>
            </a:pPr>
            <a:r>
              <a:rPr lang="ro-RO" sz="1800" b="1" dirty="0">
                <a:solidFill>
                  <a:schemeClr val="tx1"/>
                </a:solidFill>
                <a:effectLst/>
                <a:latin typeface="Trebuchet MS" panose="020B0603020202020204" pitchFamily="34" charset="0"/>
                <a:ea typeface="Times New Roman" panose="02020603050405020304" pitchFamily="18" charset="0"/>
                <a:cs typeface="Trebuchet MS" panose="020B0603020202020204" pitchFamily="34" charset="0"/>
              </a:rPr>
              <a:t>Beneficiar:</a:t>
            </a:r>
            <a:r>
              <a:rPr lang="ro-RO" sz="1800" dirty="0">
                <a:solidFill>
                  <a:schemeClr val="tx1"/>
                </a:solidFill>
                <a:effectLst/>
                <a:latin typeface="Trebuchet MS" panose="020B0603020202020204" pitchFamily="34" charset="0"/>
                <a:ea typeface="Times New Roman" panose="02020603050405020304" pitchFamily="18" charset="0"/>
                <a:cs typeface="Trebuchet MS" panose="020B0603020202020204" pitchFamily="34" charset="0"/>
              </a:rPr>
              <a:t> Asociația Simț Civic </a:t>
            </a:r>
          </a:p>
          <a:p>
            <a:pPr algn="ctr">
              <a:lnSpc>
                <a:spcPct val="100000"/>
              </a:lnSpc>
            </a:pPr>
            <a:r>
              <a:rPr lang="ro-RO" sz="1800" b="1" dirty="0">
                <a:solidFill>
                  <a:schemeClr val="tx1"/>
                </a:solidFill>
                <a:latin typeface="Trebuchet MS" panose="020B0603020202020204" pitchFamily="34" charset="0"/>
                <a:ea typeface="Times New Roman" panose="02020603050405020304" pitchFamily="18" charset="0"/>
                <a:cs typeface="Trebuchet MS" panose="020B0603020202020204" pitchFamily="34" charset="0"/>
              </a:rPr>
              <a:t>Partener: </a:t>
            </a:r>
            <a:r>
              <a:rPr lang="ro-RO" sz="1800" dirty="0">
                <a:solidFill>
                  <a:schemeClr val="tx1"/>
                </a:solidFill>
                <a:effectLst/>
                <a:latin typeface="Trebuchet MS" panose="020B0603020202020204" pitchFamily="34" charset="0"/>
                <a:ea typeface="Times New Roman" panose="02020603050405020304" pitchFamily="18" charset="0"/>
                <a:cs typeface="Trebuchet MS" panose="020B0603020202020204" pitchFamily="34" charset="0"/>
              </a:rPr>
              <a:t>Asociația de Tineret Onix</a:t>
            </a:r>
          </a:p>
          <a:p>
            <a:pPr algn="ctr">
              <a:lnSpc>
                <a:spcPct val="100000"/>
              </a:lnSpc>
            </a:pPr>
            <a:r>
              <a:rPr lang="ro-RO" sz="1800" b="1" dirty="0">
                <a:solidFill>
                  <a:schemeClr val="tx1"/>
                </a:solidFill>
                <a:effectLst/>
                <a:latin typeface="Trebuchet MS" panose="020B0603020202020204" pitchFamily="34" charset="0"/>
                <a:ea typeface="Times New Roman" panose="02020603050405020304" pitchFamily="18" charset="0"/>
                <a:cs typeface="Trebuchet MS" panose="020B0603020202020204" pitchFamily="34" charset="0"/>
              </a:rPr>
              <a:t>Partener de Dezvoltare Locală: </a:t>
            </a:r>
            <a:r>
              <a:rPr lang="ro-RO" sz="1800" dirty="0">
                <a:solidFill>
                  <a:schemeClr val="tx1"/>
                </a:solidFill>
                <a:effectLst/>
                <a:latin typeface="Trebuchet MS" panose="020B0603020202020204" pitchFamily="34" charset="0"/>
                <a:ea typeface="Times New Roman" panose="02020603050405020304" pitchFamily="18" charset="0"/>
                <a:cs typeface="Trebuchet MS" panose="020B0603020202020204" pitchFamily="34" charset="0"/>
              </a:rPr>
              <a:t>UAT Comuna Valea Râmnicului</a:t>
            </a:r>
          </a:p>
          <a:p>
            <a:pPr algn="ctr">
              <a:lnSpc>
                <a:spcPct val="100000"/>
              </a:lnSpc>
            </a:pPr>
            <a:r>
              <a:rPr lang="ro-RO" sz="1800" b="1" dirty="0">
                <a:solidFill>
                  <a:schemeClr val="tx1"/>
                </a:solidFill>
                <a:latin typeface="Trebuchet MS" panose="020B0603020202020204" pitchFamily="34" charset="0"/>
              </a:rPr>
              <a:t>Durata de implementare</a:t>
            </a:r>
            <a:r>
              <a:rPr lang="en-US" altLang="ro-RO" sz="1800" b="1" dirty="0">
                <a:solidFill>
                  <a:schemeClr val="tx1"/>
                </a:solidFill>
                <a:latin typeface="Trebuchet MS" panose="020B0603020202020204" pitchFamily="34" charset="0"/>
              </a:rPr>
              <a:t> -</a:t>
            </a:r>
            <a:r>
              <a:rPr lang="ro-RO" sz="1800" b="1" dirty="0">
                <a:solidFill>
                  <a:schemeClr val="tx1"/>
                </a:solidFill>
                <a:latin typeface="Trebuchet MS" panose="020B0603020202020204" pitchFamily="34" charset="0"/>
              </a:rPr>
              <a:t> 14 luni:</a:t>
            </a:r>
            <a:r>
              <a:rPr lang="ro-RO" sz="1800" dirty="0">
                <a:solidFill>
                  <a:schemeClr val="tx1"/>
                </a:solidFill>
                <a:latin typeface="Trebuchet MS" panose="020B0603020202020204" pitchFamily="34" charset="0"/>
              </a:rPr>
              <a:t> 11.07.2022 - 10.09.202</a:t>
            </a:r>
            <a:r>
              <a:rPr lang="ro-RO" sz="1800" dirty="0">
                <a:solidFill>
                  <a:schemeClr val="tx1">
                    <a:lumMod val="95000"/>
                    <a:lumOff val="5000"/>
                  </a:schemeClr>
                </a:solidFill>
                <a:latin typeface="Trebuchet MS" panose="020B0603020202020204" pitchFamily="34" charset="0"/>
              </a:rPr>
              <a:t>3</a:t>
            </a:r>
          </a:p>
          <a:p>
            <a:pPr marL="285750" indent="-285750" algn="just">
              <a:lnSpc>
                <a:spcPct val="100000"/>
              </a:lnSpc>
            </a:pPr>
            <a:endParaRPr lang="ro-RO" sz="1800" dirty="0">
              <a:solidFill>
                <a:schemeClr val="tx1">
                  <a:lumMod val="95000"/>
                  <a:lumOff val="5000"/>
                </a:schemeClr>
              </a:solidFill>
              <a:latin typeface="Trebuchet MS" panose="020B0603020202020204" pitchFamily="34" charset="0"/>
            </a:endParaRPr>
          </a:p>
        </p:txBody>
      </p:sp>
      <p:pic>
        <p:nvPicPr>
          <p:cNvPr id="4" name="Picture 3" descr="Header colo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a:xfrm>
            <a:off x="1920240" y="873760"/>
            <a:ext cx="7106920" cy="69215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57000">
              <a:srgbClr val="FFFF00">
                <a:alpha val="32000"/>
              </a:srgbClr>
            </a:gs>
            <a:gs pos="74000">
              <a:schemeClr val="accent1">
                <a:lumMod val="45000"/>
                <a:lumOff val="55000"/>
              </a:schemeClr>
            </a:gs>
            <a:gs pos="91000">
              <a:schemeClr val="accent1">
                <a:lumMod val="45000"/>
                <a:lumOff val="55000"/>
              </a:schemeClr>
            </a:gs>
            <a:gs pos="100000">
              <a:schemeClr val="accent1">
                <a:lumMod val="30000"/>
                <a:lumOff val="70000"/>
              </a:schemeClr>
            </a:gs>
          </a:gsLst>
          <a:lin ang="16200000" scaled="1"/>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788795" y="2023745"/>
            <a:ext cx="8262620" cy="1277620"/>
          </a:xfrm>
        </p:spPr>
        <p:txBody>
          <a:bodyPr>
            <a:normAutofit/>
          </a:bodyPr>
          <a:lstStyle/>
          <a:p>
            <a:pPr algn="ctr"/>
            <a:r>
              <a:rPr lang="en-US" alt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r>
              <a:rPr 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CONSTRUIM COMUNI</a:t>
            </a:r>
            <a:r>
              <a:rPr lang="ro-RO" alt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TĂȚI ȘI OAMENI PRIN DIALOG STRUCTURAT ȘI PARTICIPARE PUBLICĂ</a:t>
            </a:r>
            <a:r>
              <a:rPr 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p>
        </p:txBody>
      </p:sp>
      <p:sp>
        <p:nvSpPr>
          <p:cNvPr id="3" name="Subtitle 2"/>
          <p:cNvSpPr>
            <a:spLocks noGrp="1"/>
          </p:cNvSpPr>
          <p:nvPr>
            <p:ph type="subTitle" idx="1"/>
          </p:nvPr>
        </p:nvSpPr>
        <p:spPr>
          <a:xfrm>
            <a:off x="274321" y="3705860"/>
            <a:ext cx="11756570" cy="2969260"/>
          </a:xfrm>
          <a:solidFill>
            <a:srgbClr val="FFFF00"/>
          </a:solidFill>
        </p:spPr>
        <p:txBody>
          <a:bodyPr>
            <a:normAutofit fontScale="85000" lnSpcReduction="20000"/>
          </a:bodyPr>
          <a:lstStyle/>
          <a:p>
            <a:pPr lvl="1" algn="just"/>
            <a:endParaRPr lang="ro-RO" b="1" dirty="0">
              <a:solidFill>
                <a:schemeClr val="tx1"/>
              </a:solidFill>
              <a:latin typeface="Trebuchet MS" panose="020B0603020202020204" pitchFamily="34" charset="0"/>
            </a:endParaRPr>
          </a:p>
          <a:p>
            <a:pPr lvl="1"/>
            <a:r>
              <a:rPr lang="en-US" b="1" dirty="0">
                <a:solidFill>
                  <a:schemeClr val="tx1"/>
                </a:solidFill>
                <a:latin typeface="Trebuchet MS" panose="020B0603020202020204" pitchFamily="34" charset="0"/>
              </a:rPr>
              <a:t>Strategia Națională pentru Dezvoltare Durabilă. Orizonturi 2013-2020-2030 (SNDD)</a:t>
            </a:r>
            <a:endParaRPr lang="ro-RO" b="1" dirty="0">
              <a:solidFill>
                <a:schemeClr val="tx1"/>
              </a:solidFill>
              <a:latin typeface="Trebuchet MS" panose="020B0603020202020204" pitchFamily="34" charset="0"/>
            </a:endParaRPr>
          </a:p>
          <a:p>
            <a:pPr lvl="1" algn="just"/>
            <a:endParaRPr lang="ro-RO" b="1" dirty="0">
              <a:solidFill>
                <a:schemeClr val="tx1"/>
              </a:solidFill>
              <a:latin typeface="Trebuchet MS" panose="020B0603020202020204" pitchFamily="34" charset="0"/>
            </a:endParaRPr>
          </a:p>
          <a:p>
            <a:pPr lvl="1"/>
            <a:r>
              <a:rPr lang="ro-RO" sz="2400" b="1" dirty="0">
                <a:solidFill>
                  <a:schemeClr val="tx1"/>
                </a:solidFill>
                <a:latin typeface="Trebuchet MS" panose="020B0603020202020204" pitchFamily="34" charset="0"/>
              </a:rPr>
              <a:t>15</a:t>
            </a:r>
            <a:r>
              <a:rPr lang="ro-RO" sz="2400" b="1" i="0" dirty="0">
                <a:solidFill>
                  <a:schemeClr val="tx1"/>
                </a:solidFill>
                <a:effectLst/>
                <a:latin typeface="Trebuchet MS" panose="020B0603020202020204" pitchFamily="34" charset="0"/>
              </a:rPr>
              <a:t>. </a:t>
            </a:r>
            <a:r>
              <a:rPr lang="en-US" sz="1900" b="1" dirty="0">
                <a:solidFill>
                  <a:schemeClr val="tx1"/>
                </a:solidFill>
                <a:latin typeface="Trebuchet MS" panose="020B0603020202020204" pitchFamily="34" charset="0"/>
              </a:rPr>
              <a:t>,,Viata terestra</a:t>
            </a:r>
            <a:r>
              <a:rPr lang="en-US" sz="1900" dirty="0">
                <a:solidFill>
                  <a:schemeClr val="tx1"/>
                </a:solidFill>
                <a:latin typeface="Trebuchet MS" panose="020B0603020202020204" pitchFamily="34" charset="0"/>
              </a:rPr>
              <a:t>”</a:t>
            </a:r>
            <a:r>
              <a:rPr lang="ro-RO" sz="1900" dirty="0">
                <a:solidFill>
                  <a:schemeClr val="tx1"/>
                </a:solidFill>
                <a:latin typeface="Trebuchet MS" panose="020B0603020202020204" pitchFamily="34" charset="0"/>
              </a:rPr>
              <a:t> - </a:t>
            </a:r>
            <a:r>
              <a:rPr lang="en-US" sz="1900" dirty="0">
                <a:solidFill>
                  <a:schemeClr val="tx1"/>
                </a:solidFill>
                <a:latin typeface="Trebuchet MS" panose="020B0603020202020204" pitchFamily="34" charset="0"/>
              </a:rPr>
              <a:t> Protejarea, restaurarea şi promovarea utilizãrii durabile a ecosistemelor terestre, gestionarea durabilã a pãdurilor, combaterea deşertificãrii, stoparea şi repararea degradãrii solului şi stoparea pierderilor de biodiversitate.  </a:t>
            </a:r>
            <a:endParaRPr lang="ro-RO" sz="1900" dirty="0">
              <a:solidFill>
                <a:schemeClr val="tx1"/>
              </a:solidFill>
              <a:latin typeface="Trebuchet MS" panose="020B0603020202020204" pitchFamily="34" charset="0"/>
            </a:endParaRPr>
          </a:p>
          <a:p>
            <a:pPr lvl="1" algn="just"/>
            <a:r>
              <a:rPr lang="en-US" sz="1900" dirty="0">
                <a:solidFill>
                  <a:schemeClr val="tx1"/>
                </a:solidFill>
                <a:latin typeface="Trebuchet MS" panose="020B0603020202020204" pitchFamily="34" charset="0"/>
              </a:rPr>
              <a:t>Strategia are în vedere conservarea și utilizarea durabilă a ecosistemelor terestre, managementul durabil al pădurilor, combaterea deșertifi cării, restaurarea terenurilor și solurilor degradate, inclusiv a terenurilor afectate de deșertifi care, secetă și inundații, dezvoltarea infrastructurii verzi, conservarea și protejarea zonelor umede, asigurarea conservării ecosistemelor montane, susținerea cercetării în domeniu, gestionarea durabilă a pădurilor, eliminarea defrișărilor abuzive și a tăierilor rase, tranziția către o economie circulară . </a:t>
            </a:r>
            <a:endParaRPr lang="en-US" sz="1900" b="0" i="0" dirty="0">
              <a:solidFill>
                <a:schemeClr val="tx1"/>
              </a:solidFill>
              <a:effectLst/>
              <a:latin typeface="Trebuchet MS" panose="020B0603020202020204" pitchFamily="34" charset="0"/>
            </a:endParaRPr>
          </a:p>
        </p:txBody>
      </p:sp>
      <p:pic>
        <p:nvPicPr>
          <p:cNvPr id="4" name="Picture 3" descr="Header colo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a:xfrm>
            <a:off x="1920240" y="873760"/>
            <a:ext cx="7106920" cy="692150"/>
          </a:xfrm>
          <a:prstGeom prst="rect">
            <a:avLst/>
          </a:prstGeom>
          <a:noFill/>
          <a:ln>
            <a:noFill/>
          </a:ln>
        </p:spPr>
      </p:pic>
    </p:spTree>
    <p:extLst>
      <p:ext uri="{BB962C8B-B14F-4D97-AF65-F5344CB8AC3E}">
        <p14:creationId xmlns:p14="http://schemas.microsoft.com/office/powerpoint/2010/main" val="27360818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57000">
              <a:srgbClr val="FFFF00">
                <a:alpha val="32000"/>
              </a:srgbClr>
            </a:gs>
            <a:gs pos="74000">
              <a:schemeClr val="accent1">
                <a:lumMod val="45000"/>
                <a:lumOff val="55000"/>
              </a:schemeClr>
            </a:gs>
            <a:gs pos="91000">
              <a:schemeClr val="accent1">
                <a:lumMod val="45000"/>
                <a:lumOff val="55000"/>
              </a:schemeClr>
            </a:gs>
            <a:gs pos="100000">
              <a:schemeClr val="accent1">
                <a:lumMod val="30000"/>
                <a:lumOff val="70000"/>
              </a:schemeClr>
            </a:gs>
          </a:gsLst>
          <a:lin ang="16200000" scaled="1"/>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788795" y="2023745"/>
            <a:ext cx="8262620" cy="1277620"/>
          </a:xfrm>
        </p:spPr>
        <p:txBody>
          <a:bodyPr>
            <a:normAutofit/>
          </a:bodyPr>
          <a:lstStyle/>
          <a:p>
            <a:pPr algn="ctr"/>
            <a:r>
              <a:rPr lang="en-US" alt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r>
              <a:rPr 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CONSTRUIM COMUNI</a:t>
            </a:r>
            <a:r>
              <a:rPr lang="ro-RO" alt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TĂȚI ȘI OAMENI PRIN DIALOG STRUCTURAT ȘI PARTICIPARE PUBLICĂ</a:t>
            </a:r>
            <a:r>
              <a:rPr 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p>
        </p:txBody>
      </p:sp>
      <p:sp>
        <p:nvSpPr>
          <p:cNvPr id="3" name="Subtitle 2"/>
          <p:cNvSpPr>
            <a:spLocks noGrp="1"/>
          </p:cNvSpPr>
          <p:nvPr>
            <p:ph type="subTitle" idx="1"/>
          </p:nvPr>
        </p:nvSpPr>
        <p:spPr>
          <a:xfrm>
            <a:off x="274321" y="3705860"/>
            <a:ext cx="11756570" cy="2969260"/>
          </a:xfrm>
          <a:solidFill>
            <a:srgbClr val="FFFF00"/>
          </a:solidFill>
        </p:spPr>
        <p:txBody>
          <a:bodyPr>
            <a:normAutofit fontScale="92500" lnSpcReduction="10000"/>
          </a:bodyPr>
          <a:lstStyle/>
          <a:p>
            <a:pPr algn="ctr"/>
            <a:endParaRPr lang="ro-RO" sz="2000" b="1" dirty="0">
              <a:latin typeface="Trebuchet MS" panose="020B0603020202020204" pitchFamily="34" charset="0"/>
            </a:endParaRPr>
          </a:p>
          <a:p>
            <a:pPr algn="ctr"/>
            <a:r>
              <a:rPr lang="en-US" sz="2000" b="1" dirty="0">
                <a:latin typeface="Trebuchet MS" panose="020B0603020202020204" pitchFamily="34" charset="0"/>
              </a:rPr>
              <a:t>Strategia Națională pentru Dezvoltare Durabilă. Orizonturi 2013-2020-2030 (SNDD)</a:t>
            </a:r>
            <a:endParaRPr lang="ro-RO" sz="2000" b="1" dirty="0">
              <a:latin typeface="Trebuchet MS" panose="020B0603020202020204" pitchFamily="34" charset="0"/>
            </a:endParaRPr>
          </a:p>
          <a:p>
            <a:pPr lvl="0" algn="ctr"/>
            <a:r>
              <a:rPr lang="ro-RO" sz="2400" b="1" dirty="0">
                <a:latin typeface="Trebuchet MS" panose="020B0603020202020204" pitchFamily="34" charset="0"/>
              </a:rPr>
              <a:t>16. </a:t>
            </a:r>
            <a:r>
              <a:rPr lang="en-US" sz="1800" b="1" dirty="0">
                <a:latin typeface="Trebuchet MS" panose="020B0603020202020204" pitchFamily="34" charset="0"/>
              </a:rPr>
              <a:t>,,Pace, justitie si institutii eficiente” </a:t>
            </a:r>
            <a:r>
              <a:rPr lang="ro-RO" sz="1800" b="1" dirty="0">
                <a:latin typeface="Trebuchet MS" panose="020B0603020202020204" pitchFamily="34" charset="0"/>
              </a:rPr>
              <a:t> </a:t>
            </a:r>
            <a:r>
              <a:rPr lang="ro-RO" sz="1800" dirty="0">
                <a:latin typeface="Trebuchet MS" panose="020B0603020202020204" pitchFamily="34" charset="0"/>
              </a:rPr>
              <a:t>- </a:t>
            </a:r>
            <a:r>
              <a:rPr lang="en-US" sz="1800" dirty="0">
                <a:latin typeface="Trebuchet MS" panose="020B0603020202020204" pitchFamily="34" charset="0"/>
              </a:rPr>
              <a:t>Promovarea unor societã</a:t>
            </a:r>
            <a:r>
              <a:rPr lang="ro-RO" sz="1800" dirty="0">
                <a:latin typeface="Trebuchet MS" panose="020B0603020202020204" pitchFamily="34" charset="0"/>
              </a:rPr>
              <a:t>ț</a:t>
            </a:r>
            <a:r>
              <a:rPr lang="en-US" sz="1800" dirty="0">
                <a:latin typeface="Trebuchet MS" panose="020B0603020202020204" pitchFamily="34" charset="0"/>
              </a:rPr>
              <a:t>i paşnice şi incluzive pentru o dezvoltare durabilã, a accesului la justi</a:t>
            </a:r>
            <a:r>
              <a:rPr lang="ro-RO" sz="1800" dirty="0">
                <a:latin typeface="Trebuchet MS" panose="020B0603020202020204" pitchFamily="34" charset="0"/>
              </a:rPr>
              <a:t>ț</a:t>
            </a:r>
            <a:r>
              <a:rPr lang="en-US" sz="1800" dirty="0">
                <a:latin typeface="Trebuchet MS" panose="020B0603020202020204" pitchFamily="34" charset="0"/>
              </a:rPr>
              <a:t>ie pentru to</a:t>
            </a:r>
            <a:r>
              <a:rPr lang="ro-RO" sz="1800" dirty="0">
                <a:latin typeface="Trebuchet MS" panose="020B0603020202020204" pitchFamily="34" charset="0"/>
              </a:rPr>
              <a:t>ț</a:t>
            </a:r>
            <a:r>
              <a:rPr lang="en-US" sz="1800" dirty="0">
                <a:latin typeface="Trebuchet MS" panose="020B0603020202020204" pitchFamily="34" charset="0"/>
              </a:rPr>
              <a:t>i şi crearea unor institu</a:t>
            </a:r>
            <a:r>
              <a:rPr lang="ro-RO" sz="1800" dirty="0">
                <a:latin typeface="Trebuchet MS" panose="020B0603020202020204" pitchFamily="34" charset="0"/>
              </a:rPr>
              <a:t>ț</a:t>
            </a:r>
            <a:r>
              <a:rPr lang="en-US" sz="1800" dirty="0">
                <a:latin typeface="Trebuchet MS" panose="020B0603020202020204" pitchFamily="34" charset="0"/>
              </a:rPr>
              <a:t>i eficiente, responsabile şi incluzive la toate nivelurile. </a:t>
            </a:r>
            <a:endParaRPr lang="ro-RO" sz="1800" dirty="0">
              <a:latin typeface="Trebuchet MS" panose="020B0603020202020204" pitchFamily="34" charset="0"/>
            </a:endParaRPr>
          </a:p>
          <a:p>
            <a:pPr lvl="0" algn="l"/>
            <a:r>
              <a:rPr lang="en-US" sz="1800" dirty="0">
                <a:latin typeface="Trebuchet MS" panose="020B0603020202020204" pitchFamily="34" charset="0"/>
              </a:rPr>
              <a:t>Strategia are în vedere dezvoltarea capitalui social, promovarea toleranței, eradicarea violenței asupra copiilor și reducerea semnifi cativă a tuturor formelor de violență, reducerea semnifi cativă a corupției, dezvoltarea instituțiilor efi ciente și transparente la toate nivelurile, asigurarea procesului decizional receptiv, inclusiv participarea și reprezentarea cetățenilor la toate nivelurile și asigurarea accesului public la informații și protejarea libertăților fundamentale. </a:t>
            </a:r>
            <a:endParaRPr lang="ro-RO" sz="1800" b="1" dirty="0">
              <a:latin typeface="Trebuchet MS" panose="020B0603020202020204" pitchFamily="34" charset="0"/>
            </a:endParaRPr>
          </a:p>
        </p:txBody>
      </p:sp>
      <p:pic>
        <p:nvPicPr>
          <p:cNvPr id="4" name="Picture 3" descr="Header colo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a:xfrm>
            <a:off x="1920240" y="873760"/>
            <a:ext cx="7106920" cy="692150"/>
          </a:xfrm>
          <a:prstGeom prst="rect">
            <a:avLst/>
          </a:prstGeom>
          <a:noFill/>
          <a:ln>
            <a:noFill/>
          </a:ln>
        </p:spPr>
      </p:pic>
    </p:spTree>
    <p:extLst>
      <p:ext uri="{BB962C8B-B14F-4D97-AF65-F5344CB8AC3E}">
        <p14:creationId xmlns:p14="http://schemas.microsoft.com/office/powerpoint/2010/main" val="11345200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57000">
              <a:srgbClr val="FFFF00">
                <a:alpha val="32000"/>
              </a:srgbClr>
            </a:gs>
            <a:gs pos="74000">
              <a:schemeClr val="accent1">
                <a:lumMod val="45000"/>
                <a:lumOff val="55000"/>
              </a:schemeClr>
            </a:gs>
            <a:gs pos="91000">
              <a:schemeClr val="accent1">
                <a:lumMod val="45000"/>
                <a:lumOff val="55000"/>
              </a:schemeClr>
            </a:gs>
            <a:gs pos="100000">
              <a:schemeClr val="accent1">
                <a:lumMod val="30000"/>
                <a:lumOff val="70000"/>
              </a:schemeClr>
            </a:gs>
          </a:gsLst>
          <a:lin ang="16200000" scaled="1"/>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788795" y="2023745"/>
            <a:ext cx="8262620" cy="1277620"/>
          </a:xfrm>
        </p:spPr>
        <p:txBody>
          <a:bodyPr>
            <a:normAutofit/>
          </a:bodyPr>
          <a:lstStyle/>
          <a:p>
            <a:pPr algn="ctr"/>
            <a:r>
              <a:rPr lang="en-US" alt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r>
              <a:rPr 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CONSTRUIM COMUNI</a:t>
            </a:r>
            <a:r>
              <a:rPr lang="ro-RO" alt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TĂȚI ȘI OAMENI PRIN DIALOG STRUCTURAT ȘI PARTICIPARE PUBLICĂ</a:t>
            </a:r>
            <a:r>
              <a:rPr 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p>
        </p:txBody>
      </p:sp>
      <p:sp>
        <p:nvSpPr>
          <p:cNvPr id="3" name="Subtitle 2"/>
          <p:cNvSpPr>
            <a:spLocks noGrp="1"/>
          </p:cNvSpPr>
          <p:nvPr>
            <p:ph type="subTitle" idx="1"/>
          </p:nvPr>
        </p:nvSpPr>
        <p:spPr>
          <a:xfrm>
            <a:off x="203983" y="3705860"/>
            <a:ext cx="11756570" cy="3152140"/>
          </a:xfrm>
          <a:solidFill>
            <a:srgbClr val="FFFF00"/>
          </a:solidFill>
        </p:spPr>
        <p:txBody>
          <a:bodyPr>
            <a:normAutofit/>
          </a:bodyPr>
          <a:lstStyle/>
          <a:p>
            <a:pPr algn="ctr"/>
            <a:r>
              <a:rPr lang="en-US" sz="2000" b="1" dirty="0">
                <a:latin typeface="Trebuchet MS" panose="020B0603020202020204" pitchFamily="34" charset="0"/>
              </a:rPr>
              <a:t>Strategia Națională pentru Dezvoltare Durabilă. Orizonturi 2013-2020-2030 (SNDD)</a:t>
            </a:r>
            <a:endParaRPr lang="ro-RO" sz="2000" b="1" dirty="0">
              <a:latin typeface="Trebuchet MS" panose="020B0603020202020204" pitchFamily="34" charset="0"/>
            </a:endParaRPr>
          </a:p>
          <a:p>
            <a:pPr lvl="0" algn="ctr"/>
            <a:r>
              <a:rPr lang="ro-RO" sz="2400" b="1" dirty="0">
                <a:latin typeface="Trebuchet MS" panose="020B0603020202020204" pitchFamily="34" charset="0"/>
              </a:rPr>
              <a:t>17</a:t>
            </a:r>
            <a:r>
              <a:rPr lang="ro-RO" sz="3200" b="1" dirty="0">
                <a:latin typeface="Trebuchet MS" panose="020B0603020202020204" pitchFamily="34" charset="0"/>
              </a:rPr>
              <a:t>. </a:t>
            </a:r>
            <a:r>
              <a:rPr lang="en-US" sz="1800" b="1" dirty="0">
                <a:latin typeface="Trebuchet MS" panose="020B0603020202020204" pitchFamily="34" charset="0"/>
              </a:rPr>
              <a:t>,,Parteneriate pentru realizarea obiectivelor” </a:t>
            </a:r>
            <a:r>
              <a:rPr lang="ro-RO" sz="1800" b="1" dirty="0">
                <a:latin typeface="Trebuchet MS" panose="020B0603020202020204" pitchFamily="34" charset="0"/>
              </a:rPr>
              <a:t> </a:t>
            </a:r>
            <a:r>
              <a:rPr lang="ro-RO" sz="1800" dirty="0">
                <a:latin typeface="Trebuchet MS" panose="020B0603020202020204" pitchFamily="34" charset="0"/>
              </a:rPr>
              <a:t>- </a:t>
            </a:r>
            <a:r>
              <a:rPr lang="en-US" sz="1800" dirty="0">
                <a:latin typeface="Trebuchet MS" panose="020B0603020202020204" pitchFamily="34" charset="0"/>
              </a:rPr>
              <a:t>Consolidarea mijloacelor de implementare şi revitalizarea parteneriatului global pentru dezvoltare durabilã.</a:t>
            </a:r>
            <a:endParaRPr lang="ro-RO" sz="1800" dirty="0">
              <a:latin typeface="Trebuchet MS" panose="020B0603020202020204" pitchFamily="34" charset="0"/>
            </a:endParaRPr>
          </a:p>
          <a:p>
            <a:pPr lvl="0" algn="just"/>
            <a:r>
              <a:rPr lang="en-US" sz="1800" dirty="0">
                <a:latin typeface="Trebuchet MS" panose="020B0603020202020204" pitchFamily="34" charset="0"/>
              </a:rPr>
              <a:t> În vederea sprijinirii acestui obiectiv, prin strategie, România înțelege să-și susțină angajamentele internaționale, aderarea la Zona Euro, la spațiul Schengen și la Organizația pentru Dezvoltare și Cooperare Economică și să joace un rol proactiv pe plan european și internațional</a:t>
            </a:r>
            <a:r>
              <a:rPr lang="ro-RO" sz="1800" dirty="0">
                <a:latin typeface="Trebuchet MS" panose="020B0603020202020204" pitchFamily="34" charset="0"/>
              </a:rPr>
              <a:t>.</a:t>
            </a:r>
          </a:p>
        </p:txBody>
      </p:sp>
      <p:pic>
        <p:nvPicPr>
          <p:cNvPr id="4" name="Picture 3" descr="Header colo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a:xfrm>
            <a:off x="1920240" y="873760"/>
            <a:ext cx="7106920" cy="692150"/>
          </a:xfrm>
          <a:prstGeom prst="rect">
            <a:avLst/>
          </a:prstGeom>
          <a:noFill/>
          <a:ln>
            <a:noFill/>
          </a:ln>
        </p:spPr>
      </p:pic>
    </p:spTree>
    <p:extLst>
      <p:ext uri="{BB962C8B-B14F-4D97-AF65-F5344CB8AC3E}">
        <p14:creationId xmlns:p14="http://schemas.microsoft.com/office/powerpoint/2010/main" val="30826887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57000">
              <a:srgbClr val="FFFF00">
                <a:alpha val="32000"/>
              </a:srgbClr>
            </a:gs>
            <a:gs pos="74000">
              <a:schemeClr val="accent1">
                <a:lumMod val="45000"/>
                <a:lumOff val="55000"/>
              </a:schemeClr>
            </a:gs>
            <a:gs pos="91000">
              <a:schemeClr val="accent1">
                <a:lumMod val="45000"/>
                <a:lumOff val="55000"/>
              </a:schemeClr>
            </a:gs>
            <a:gs pos="100000">
              <a:schemeClr val="accent1">
                <a:lumMod val="30000"/>
                <a:lumOff val="70000"/>
              </a:schemeClr>
            </a:gs>
          </a:gsLst>
          <a:lin ang="16200000" scaled="1"/>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788795" y="2023745"/>
            <a:ext cx="8262620" cy="1277620"/>
          </a:xfrm>
        </p:spPr>
        <p:txBody>
          <a:bodyPr>
            <a:normAutofit/>
          </a:bodyPr>
          <a:lstStyle/>
          <a:p>
            <a:pPr algn="ctr"/>
            <a:r>
              <a:rPr lang="en-US" alt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r>
              <a:rPr 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CONSTRUIM COMUNI</a:t>
            </a:r>
            <a:r>
              <a:rPr lang="ro-RO" alt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TĂȚI ȘI OAMENI PRIN DIALOG STRUCTURAT ȘI PARTICIPARE PUBLICĂ</a:t>
            </a:r>
            <a:r>
              <a:rPr 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p>
        </p:txBody>
      </p:sp>
      <p:sp>
        <p:nvSpPr>
          <p:cNvPr id="3" name="Subtitle 2"/>
          <p:cNvSpPr>
            <a:spLocks noGrp="1"/>
          </p:cNvSpPr>
          <p:nvPr>
            <p:ph type="subTitle" idx="1"/>
          </p:nvPr>
        </p:nvSpPr>
        <p:spPr>
          <a:xfrm>
            <a:off x="199292" y="3704492"/>
            <a:ext cx="11816862" cy="3153508"/>
          </a:xfrm>
          <a:solidFill>
            <a:srgbClr val="FFFF00"/>
          </a:solidFill>
        </p:spPr>
        <p:txBody>
          <a:bodyPr>
            <a:normAutofit/>
          </a:bodyPr>
          <a:lstStyle/>
          <a:p>
            <a:pPr algn="ctr"/>
            <a:r>
              <a:rPr lang="en-US" sz="2000" b="1" dirty="0">
                <a:latin typeface="Trebuchet MS" panose="020B0603020202020204" pitchFamily="34" charset="0"/>
              </a:rPr>
              <a:t>DEZVOLTARE UMANĂ</a:t>
            </a:r>
            <a:r>
              <a:rPr lang="ro-RO" sz="2000" b="1" dirty="0">
                <a:latin typeface="Trebuchet MS" panose="020B0603020202020204" pitchFamily="34" charset="0"/>
              </a:rPr>
              <a:t> DURABILĂ</a:t>
            </a:r>
            <a:endParaRPr lang="en-US" sz="2000" b="1" dirty="0">
              <a:latin typeface="Trebuchet MS" panose="020B0603020202020204" pitchFamily="34" charset="0"/>
            </a:endParaRPr>
          </a:p>
          <a:p>
            <a:pPr marL="285750" indent="-285750" algn="just">
              <a:buFont typeface="Wingdings" panose="05000000000000000000" pitchFamily="2" charset="2"/>
              <a:buChar char="Ø"/>
            </a:pPr>
            <a:r>
              <a:rPr lang="ro-RO" sz="1800" dirty="0" err="1">
                <a:latin typeface="Trebuchet MS" panose="020B0603020202020204" pitchFamily="34" charset="0"/>
              </a:rPr>
              <a:t>EsTe</a:t>
            </a:r>
            <a:r>
              <a:rPr lang="ro-RO" sz="1800" dirty="0">
                <a:latin typeface="Trebuchet MS" panose="020B0603020202020204" pitchFamily="34" charset="0"/>
              </a:rPr>
              <a:t> un </a:t>
            </a:r>
            <a:r>
              <a:rPr lang="en-US" sz="1800" dirty="0">
                <a:latin typeface="Trebuchet MS" panose="020B0603020202020204" pitchFamily="34" charset="0"/>
              </a:rPr>
              <a:t>concept elaborat şi vehiculat, în special în ultimele decenii, ca urmare a amplificării eforturilor de cercetare interdisciplinară a tot mai complexelor probleme care caracterizează evoluţia contemporană a economiei mondiale. Alături de dezvoltarea durabilă, dezvoltarea umană este un concept modern care mută accentul din planul abordărilor predominant cantitative, legate, în special, de conceptul de creştere economică în cel al abordărilor structural-calitative care sunt mult mai sugestive. </a:t>
            </a:r>
            <a:endParaRPr lang="ro-RO" sz="1800" dirty="0">
              <a:latin typeface="Trebuchet MS" panose="020B0603020202020204" pitchFamily="34" charset="0"/>
            </a:endParaRPr>
          </a:p>
          <a:p>
            <a:pPr algn="just"/>
            <a:r>
              <a:rPr lang="en-US" sz="1800" dirty="0">
                <a:latin typeface="Trebuchet MS" panose="020B0603020202020204" pitchFamily="34" charset="0"/>
              </a:rPr>
              <a:t>Astfel, începând cu anul 1990</a:t>
            </a:r>
            <a:r>
              <a:rPr lang="ro-RO" sz="1800" dirty="0">
                <a:latin typeface="Trebuchet MS" panose="020B0603020202020204" pitchFamily="34" charset="0"/>
              </a:rPr>
              <a:t> </a:t>
            </a:r>
            <a:r>
              <a:rPr lang="en-US" sz="1800" dirty="0">
                <a:latin typeface="Trebuchet MS" panose="020B0603020202020204" pitchFamily="34" charset="0"/>
              </a:rPr>
              <a:t>s-a introdu</a:t>
            </a:r>
            <a:r>
              <a:rPr lang="ro-RO" sz="1800" dirty="0">
                <a:latin typeface="Trebuchet MS" panose="020B0603020202020204" pitchFamily="34" charset="0"/>
              </a:rPr>
              <a:t>s</a:t>
            </a:r>
            <a:r>
              <a:rPr lang="en-US" sz="1800" dirty="0">
                <a:latin typeface="Trebuchet MS" panose="020B0603020202020204" pitchFamily="34" charset="0"/>
              </a:rPr>
              <a:t> ca indice-cheie pentru aprecierea nivelului de dezvoltare a unei ţări</a:t>
            </a:r>
            <a:r>
              <a:rPr lang="ro-RO" sz="1800" dirty="0">
                <a:latin typeface="Trebuchet MS" panose="020B0603020202020204" pitchFamily="34" charset="0"/>
              </a:rPr>
              <a:t>,</a:t>
            </a:r>
            <a:r>
              <a:rPr lang="en-US" sz="1800" dirty="0">
                <a:latin typeface="Trebuchet MS" panose="020B0603020202020204" pitchFamily="34" charset="0"/>
              </a:rPr>
              <a:t> indicel</a:t>
            </a:r>
            <a:r>
              <a:rPr lang="ro-RO" sz="1800" dirty="0">
                <a:latin typeface="Trebuchet MS" panose="020B0603020202020204" pitchFamily="34" charset="0"/>
              </a:rPr>
              <a:t>e</a:t>
            </a:r>
            <a:r>
              <a:rPr lang="en-US" sz="1800" dirty="0">
                <a:latin typeface="Trebuchet MS" panose="020B0603020202020204" pitchFamily="34" charset="0"/>
              </a:rPr>
              <a:t> de dezvoltare umană. </a:t>
            </a:r>
            <a:endParaRPr lang="en-US" sz="1800" dirty="0"/>
          </a:p>
        </p:txBody>
      </p:sp>
      <p:pic>
        <p:nvPicPr>
          <p:cNvPr id="4" name="Picture 3" descr="Header colo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a:xfrm>
            <a:off x="1920240" y="873760"/>
            <a:ext cx="7106920" cy="692150"/>
          </a:xfrm>
          <a:prstGeom prst="rect">
            <a:avLst/>
          </a:prstGeom>
          <a:noFill/>
          <a:ln>
            <a:noFill/>
          </a:ln>
        </p:spPr>
      </p:pic>
    </p:spTree>
    <p:extLst>
      <p:ext uri="{BB962C8B-B14F-4D97-AF65-F5344CB8AC3E}">
        <p14:creationId xmlns:p14="http://schemas.microsoft.com/office/powerpoint/2010/main" val="22786860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57000">
              <a:srgbClr val="FFFF00">
                <a:alpha val="32000"/>
              </a:srgbClr>
            </a:gs>
            <a:gs pos="74000">
              <a:schemeClr val="accent1">
                <a:lumMod val="45000"/>
                <a:lumOff val="55000"/>
              </a:schemeClr>
            </a:gs>
            <a:gs pos="91000">
              <a:schemeClr val="accent1">
                <a:lumMod val="45000"/>
                <a:lumOff val="55000"/>
              </a:schemeClr>
            </a:gs>
            <a:gs pos="100000">
              <a:schemeClr val="accent1">
                <a:lumMod val="30000"/>
                <a:lumOff val="70000"/>
              </a:schemeClr>
            </a:gs>
          </a:gsLst>
          <a:lin ang="16200000" scaled="1"/>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788795" y="2023745"/>
            <a:ext cx="8262620" cy="1277620"/>
          </a:xfrm>
        </p:spPr>
        <p:txBody>
          <a:bodyPr>
            <a:normAutofit/>
          </a:bodyPr>
          <a:lstStyle/>
          <a:p>
            <a:pPr algn="ctr"/>
            <a:r>
              <a:rPr lang="en-US" alt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r>
              <a:rPr 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CONSTRUIM COMUNI</a:t>
            </a:r>
            <a:r>
              <a:rPr lang="ro-RO" alt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TĂȚI ȘI OAMENI PRIN DIALOG STRUCTURAT ȘI PARTICIPARE PUBLICĂ</a:t>
            </a:r>
            <a:r>
              <a:rPr 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p>
        </p:txBody>
      </p:sp>
      <p:sp>
        <p:nvSpPr>
          <p:cNvPr id="3" name="Subtitle 2"/>
          <p:cNvSpPr>
            <a:spLocks noGrp="1"/>
          </p:cNvSpPr>
          <p:nvPr>
            <p:ph type="subTitle" idx="1"/>
          </p:nvPr>
        </p:nvSpPr>
        <p:spPr>
          <a:xfrm>
            <a:off x="274321" y="3705860"/>
            <a:ext cx="11756570" cy="3152140"/>
          </a:xfrm>
          <a:solidFill>
            <a:srgbClr val="FFFF00"/>
          </a:solidFill>
        </p:spPr>
        <p:txBody>
          <a:bodyPr>
            <a:normAutofit/>
          </a:bodyPr>
          <a:lstStyle/>
          <a:p>
            <a:pPr algn="ctr"/>
            <a:r>
              <a:rPr lang="en-US" sz="1800" b="1" dirty="0">
                <a:latin typeface="Trebuchet MS" panose="020B0603020202020204" pitchFamily="34" charset="0"/>
              </a:rPr>
              <a:t>DEZVOLTARE UMANĂ</a:t>
            </a:r>
            <a:r>
              <a:rPr lang="ro-RO" sz="1800" b="1" dirty="0">
                <a:latin typeface="Trebuchet MS" panose="020B0603020202020204" pitchFamily="34" charset="0"/>
              </a:rPr>
              <a:t> DURABILĂ</a:t>
            </a:r>
            <a:endParaRPr lang="en-US" sz="1800" b="1" dirty="0">
              <a:latin typeface="Trebuchet MS" panose="020B0603020202020204" pitchFamily="34" charset="0"/>
            </a:endParaRPr>
          </a:p>
          <a:p>
            <a:pPr algn="l"/>
            <a:endParaRPr lang="en-US" sz="1800" b="0" i="0" u="none" strike="noStrike" baseline="0" dirty="0">
              <a:solidFill>
                <a:srgbClr val="000000"/>
              </a:solidFill>
              <a:latin typeface="Calibri" panose="020F0502020204030204" pitchFamily="34" charset="0"/>
            </a:endParaRPr>
          </a:p>
          <a:p>
            <a:pPr marL="285750" indent="-285750" algn="l">
              <a:buFont typeface="Wingdings" panose="05000000000000000000" pitchFamily="2" charset="2"/>
              <a:buChar char="Ø"/>
            </a:pPr>
            <a:r>
              <a:rPr lang="vi-VN" sz="1800" dirty="0"/>
              <a:t>Indicele Dezvoltării Umane (IDU) este un indicator </a:t>
            </a:r>
            <a:r>
              <a:rPr lang="en-US" sz="1800" dirty="0"/>
              <a:t>DERIVAT</a:t>
            </a:r>
            <a:r>
              <a:rPr lang="vi-VN" sz="1800" dirty="0"/>
              <a:t> din Programul Națiunilor Unite pentru Dezvoltare (PNUD) care măsoară nivelul de dezvoltare al fiecărei țări în funcție de variabile precum speranța de viață, educația sau venitul pe cap de locuitor.</a:t>
            </a:r>
            <a:endParaRPr lang="ro-RO" sz="1800" dirty="0"/>
          </a:p>
          <a:p>
            <a:pPr marL="285750" indent="-285750" algn="l">
              <a:buFont typeface="Wingdings" panose="05000000000000000000" pitchFamily="2" charset="2"/>
              <a:buChar char="Ø"/>
            </a:pPr>
            <a:r>
              <a:rPr lang="vi-VN" sz="1800" dirty="0"/>
              <a:t>Acest indicator se bazează pe studiul unor variabile similare pentru fiecare colț al lumii, precum speranța de viață, nivelul mediu de educație pe locuitor și PIB-ul pe cap de locuitor al fiecărei țări.</a:t>
            </a:r>
            <a:r>
              <a:rPr lang="en-US" sz="1800" i="0" u="none" strike="noStrike" baseline="0" dirty="0">
                <a:solidFill>
                  <a:srgbClr val="000000"/>
                </a:solidFill>
                <a:latin typeface="Trebuchet MS" panose="020B0603020202020204" pitchFamily="34" charset="0"/>
              </a:rPr>
              <a:t> </a:t>
            </a:r>
            <a:r>
              <a:rPr lang="ro-RO" sz="1800" dirty="0">
                <a:latin typeface="Trebuchet MS" panose="020B0603020202020204" pitchFamily="34" charset="0"/>
              </a:rPr>
              <a:t>E</a:t>
            </a:r>
            <a:r>
              <a:rPr lang="vi-VN" sz="1800" dirty="0"/>
              <a:t>ste o măsură comparativă a speranței de viață, alfabetizării, învățământului și nivelului de trai.</a:t>
            </a:r>
            <a:endParaRPr lang="en-US" sz="1800" i="0" dirty="0">
              <a:solidFill>
                <a:schemeClr val="tx1"/>
              </a:solidFill>
              <a:effectLst/>
              <a:latin typeface="Trebuchet MS" panose="020B0603020202020204" pitchFamily="34" charset="0"/>
            </a:endParaRPr>
          </a:p>
        </p:txBody>
      </p:sp>
      <p:pic>
        <p:nvPicPr>
          <p:cNvPr id="4" name="Picture 3" descr="Header colo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a:xfrm>
            <a:off x="1920240" y="873760"/>
            <a:ext cx="7106920" cy="692150"/>
          </a:xfrm>
          <a:prstGeom prst="rect">
            <a:avLst/>
          </a:prstGeom>
          <a:noFill/>
          <a:ln>
            <a:noFill/>
          </a:ln>
        </p:spPr>
      </p:pic>
    </p:spTree>
    <p:extLst>
      <p:ext uri="{BB962C8B-B14F-4D97-AF65-F5344CB8AC3E}">
        <p14:creationId xmlns:p14="http://schemas.microsoft.com/office/powerpoint/2010/main" val="8300717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57000">
              <a:srgbClr val="FFFF00">
                <a:alpha val="32000"/>
              </a:srgbClr>
            </a:gs>
            <a:gs pos="74000">
              <a:schemeClr val="accent1">
                <a:lumMod val="45000"/>
                <a:lumOff val="55000"/>
              </a:schemeClr>
            </a:gs>
            <a:gs pos="91000">
              <a:schemeClr val="accent1">
                <a:lumMod val="45000"/>
                <a:lumOff val="55000"/>
              </a:schemeClr>
            </a:gs>
            <a:gs pos="100000">
              <a:schemeClr val="accent1">
                <a:lumMod val="30000"/>
                <a:lumOff val="70000"/>
              </a:schemeClr>
            </a:gs>
          </a:gsLst>
          <a:lin ang="16200000" scaled="1"/>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788795" y="2023745"/>
            <a:ext cx="8262620" cy="1277620"/>
          </a:xfrm>
        </p:spPr>
        <p:txBody>
          <a:bodyPr>
            <a:normAutofit/>
          </a:bodyPr>
          <a:lstStyle/>
          <a:p>
            <a:pPr algn="ctr"/>
            <a:r>
              <a:rPr lang="en-US" alt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r>
              <a:rPr 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CONSTRUIM COMUNI</a:t>
            </a:r>
            <a:r>
              <a:rPr lang="ro-RO" alt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TĂȚI ȘI OAMENI PRIN DIALOG STRUCTURAT ȘI PARTICIPARE PUBLICĂ</a:t>
            </a:r>
            <a:r>
              <a:rPr 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p>
        </p:txBody>
      </p:sp>
      <p:sp>
        <p:nvSpPr>
          <p:cNvPr id="3" name="Subtitle 2"/>
          <p:cNvSpPr>
            <a:spLocks noGrp="1"/>
          </p:cNvSpPr>
          <p:nvPr>
            <p:ph type="subTitle" idx="1"/>
          </p:nvPr>
        </p:nvSpPr>
        <p:spPr>
          <a:xfrm>
            <a:off x="274321" y="3705860"/>
            <a:ext cx="11756570" cy="3152140"/>
          </a:xfrm>
          <a:solidFill>
            <a:srgbClr val="FFFF00"/>
          </a:solidFill>
        </p:spPr>
        <p:txBody>
          <a:bodyPr>
            <a:normAutofit fontScale="85000" lnSpcReduction="20000"/>
          </a:bodyPr>
          <a:lstStyle/>
          <a:p>
            <a:pPr algn="ctr"/>
            <a:r>
              <a:rPr lang="ro-RO" sz="2200" b="1" i="0" u="none" strike="noStrike" baseline="0" dirty="0">
                <a:solidFill>
                  <a:srgbClr val="000000"/>
                </a:solidFill>
                <a:latin typeface="Trebuchet MS" panose="020B0603020202020204" pitchFamily="34" charset="0"/>
              </a:rPr>
              <a:t>BRAINSTORMING</a:t>
            </a:r>
          </a:p>
          <a:p>
            <a:pPr algn="ctr"/>
            <a:r>
              <a:rPr lang="ro-RO" sz="1900" dirty="0">
                <a:solidFill>
                  <a:srgbClr val="000000"/>
                </a:solidFill>
                <a:latin typeface="Trebuchet MS" panose="020B0603020202020204" pitchFamily="34" charset="0"/>
              </a:rPr>
              <a:t>Pornind de la cele 17 obiective ale României privind SNDD, grupați in echipe de 5 persoane, da</a:t>
            </a:r>
            <a:r>
              <a:rPr lang="en-US" sz="1900" dirty="0">
                <a:solidFill>
                  <a:srgbClr val="000000"/>
                </a:solidFill>
                <a:latin typeface="Trebuchet MS" panose="020B0603020202020204" pitchFamily="34" charset="0"/>
              </a:rPr>
              <a:t>M </a:t>
            </a:r>
            <a:r>
              <a:rPr lang="ro-RO" sz="1900" dirty="0">
                <a:solidFill>
                  <a:srgbClr val="000000"/>
                </a:solidFill>
                <a:latin typeface="Trebuchet MS" panose="020B0603020202020204" pitchFamily="34" charset="0"/>
              </a:rPr>
              <a:t>ȘI DISCUTĂM exemple de moduri de implementare pe plan local al fiecărui obiectiv în parte sau a mai multora, după caz</a:t>
            </a:r>
            <a:r>
              <a:rPr lang="ro-RO" sz="1800" dirty="0">
                <a:solidFill>
                  <a:srgbClr val="000000"/>
                </a:solidFill>
                <a:latin typeface="Trebuchet MS" panose="020B0603020202020204" pitchFamily="34" charset="0"/>
              </a:rPr>
              <a:t>.  </a:t>
            </a:r>
          </a:p>
          <a:p>
            <a:pPr algn="ctr"/>
            <a:endParaRPr lang="en-US" sz="1900" i="0" u="none" strike="noStrike" baseline="0" dirty="0">
              <a:solidFill>
                <a:srgbClr val="000000"/>
              </a:solidFill>
              <a:latin typeface="Trebuchet MS" panose="020B0603020202020204" pitchFamily="34" charset="0"/>
            </a:endParaRPr>
          </a:p>
          <a:p>
            <a:pPr algn="l">
              <a:spcBef>
                <a:spcPts val="300"/>
              </a:spcBef>
              <a:spcAft>
                <a:spcPts val="400"/>
              </a:spcAft>
            </a:pPr>
            <a:r>
              <a:rPr lang="ro-RO" b="1" i="1" dirty="0"/>
              <a:t>1.</a:t>
            </a:r>
            <a:r>
              <a:rPr lang="en-US" sz="1800" b="1" i="1" dirty="0"/>
              <a:t>Fara saracie                                                                             </a:t>
            </a:r>
            <a:r>
              <a:rPr lang="ro-RO" sz="1800" b="1" i="1" dirty="0"/>
              <a:t>2.</a:t>
            </a:r>
            <a:r>
              <a:rPr lang="en-US" sz="1800" b="1" i="1" dirty="0"/>
              <a:t> Inegalitati reduse</a:t>
            </a:r>
            <a:r>
              <a:rPr lang="ro-RO" sz="1800" b="1" i="1" dirty="0"/>
              <a:t>                                             3.</a:t>
            </a:r>
            <a:r>
              <a:rPr lang="en-US" sz="1800" b="1" i="1" dirty="0"/>
              <a:t>Pace, justitie si institutii </a:t>
            </a:r>
            <a:r>
              <a:rPr lang="en-US" sz="1800" b="1" i="1" dirty="0" err="1"/>
              <a:t>eficiente</a:t>
            </a:r>
            <a:r>
              <a:rPr lang="en-US" sz="1800" b="1" i="1" dirty="0"/>
              <a:t>                                             </a:t>
            </a:r>
            <a:endParaRPr lang="ro-RO" sz="1800" b="1" i="1" dirty="0"/>
          </a:p>
          <a:p>
            <a:pPr algn="l">
              <a:spcBef>
                <a:spcPts val="300"/>
              </a:spcBef>
              <a:spcAft>
                <a:spcPts val="400"/>
              </a:spcAft>
            </a:pPr>
            <a:r>
              <a:rPr lang="ro-RO" sz="1800" b="1" i="1" dirty="0"/>
              <a:t>4.</a:t>
            </a:r>
            <a:r>
              <a:rPr lang="en-US" sz="1800" b="1" i="1" dirty="0"/>
              <a:t>Industrie, inovatie si </a:t>
            </a:r>
            <a:r>
              <a:rPr lang="en-US" sz="1800" b="1" i="1" dirty="0" err="1"/>
              <a:t>infrastructura</a:t>
            </a:r>
            <a:r>
              <a:rPr lang="ro-RO" sz="1800" b="1" i="1" dirty="0"/>
              <a:t>                          5. </a:t>
            </a:r>
            <a:r>
              <a:rPr lang="en-US" sz="1800" b="1" i="1" dirty="0"/>
              <a:t>Viata </a:t>
            </a:r>
            <a:r>
              <a:rPr lang="en-US" sz="1800" b="1" i="1" dirty="0" err="1"/>
              <a:t>terestra</a:t>
            </a:r>
            <a:r>
              <a:rPr lang="en-US" sz="1800" b="1" i="1" dirty="0"/>
              <a:t>         </a:t>
            </a:r>
            <a:r>
              <a:rPr lang="ro-RO" sz="1800" b="1" i="1" dirty="0"/>
              <a:t>  </a:t>
            </a:r>
            <a:r>
              <a:rPr lang="en-US" sz="1800" b="1" i="1" dirty="0"/>
              <a:t>                                           </a:t>
            </a:r>
            <a:r>
              <a:rPr lang="ro-RO" sz="1800" b="1" i="1" dirty="0"/>
              <a:t>6.</a:t>
            </a:r>
            <a:r>
              <a:rPr lang="en-US" sz="1800" b="1" i="1" dirty="0"/>
              <a:t>Munca decenta si crestere economica</a:t>
            </a:r>
          </a:p>
          <a:p>
            <a:pPr algn="l">
              <a:spcBef>
                <a:spcPts val="300"/>
              </a:spcBef>
              <a:spcAft>
                <a:spcPts val="400"/>
              </a:spcAft>
            </a:pPr>
            <a:r>
              <a:rPr lang="ro-RO" sz="1800" b="1" i="1" dirty="0"/>
              <a:t>7.</a:t>
            </a:r>
            <a:r>
              <a:rPr lang="en-US" sz="1800" b="1" i="1" dirty="0"/>
              <a:t>Viata </a:t>
            </a:r>
            <a:r>
              <a:rPr lang="en-US" sz="1800" b="1" i="1" dirty="0" err="1"/>
              <a:t>acvatica</a:t>
            </a:r>
            <a:r>
              <a:rPr lang="en-US" sz="1800" b="1" i="1" dirty="0"/>
              <a:t>                                                                         </a:t>
            </a:r>
            <a:r>
              <a:rPr lang="ro-RO" sz="1800" b="1" i="1" dirty="0"/>
              <a:t>8.</a:t>
            </a:r>
            <a:r>
              <a:rPr lang="en-US" sz="1800" b="1" i="1" dirty="0"/>
              <a:t>Energie curata si la preturi </a:t>
            </a:r>
            <a:r>
              <a:rPr lang="en-US" sz="1800" b="1" i="1" dirty="0" err="1"/>
              <a:t>accesibile</a:t>
            </a:r>
            <a:r>
              <a:rPr lang="ro-RO" sz="1800" b="1" i="1" dirty="0"/>
              <a:t>      9.</a:t>
            </a:r>
            <a:r>
              <a:rPr lang="en-US" sz="1800" b="1" i="1" dirty="0"/>
              <a:t>Actiune </a:t>
            </a:r>
            <a:r>
              <a:rPr lang="en-US" sz="1800" b="1" i="1" dirty="0" err="1"/>
              <a:t>climatica</a:t>
            </a:r>
            <a:r>
              <a:rPr lang="en-US" sz="1800" b="1" i="1" dirty="0"/>
              <a:t>      </a:t>
            </a:r>
            <a:endParaRPr lang="en-US" b="1" i="1" dirty="0"/>
          </a:p>
          <a:p>
            <a:pPr algn="l">
              <a:spcBef>
                <a:spcPts val="300"/>
              </a:spcBef>
              <a:spcAft>
                <a:spcPts val="400"/>
              </a:spcAft>
            </a:pPr>
            <a:r>
              <a:rPr lang="ro-RO" sz="1800" b="1" i="1" dirty="0"/>
              <a:t>10.</a:t>
            </a:r>
            <a:r>
              <a:rPr lang="en-US" sz="1800" b="1" i="1" dirty="0"/>
              <a:t>Apa curata si </a:t>
            </a:r>
            <a:r>
              <a:rPr lang="en-US" sz="1800" b="1" i="1" dirty="0" err="1"/>
              <a:t>sanatate</a:t>
            </a:r>
            <a:r>
              <a:rPr lang="ro-RO" sz="1800" b="1" i="1" dirty="0"/>
              <a:t>                                                    11.</a:t>
            </a:r>
            <a:r>
              <a:rPr lang="en-US" sz="1800" b="1" i="1" dirty="0"/>
              <a:t>Consum si productie </a:t>
            </a:r>
            <a:r>
              <a:rPr lang="en-US" sz="1800" b="1" i="1" dirty="0" err="1"/>
              <a:t>responsabile</a:t>
            </a:r>
            <a:r>
              <a:rPr lang="en-US" sz="1800" b="1" i="1" dirty="0"/>
              <a:t>          </a:t>
            </a:r>
            <a:r>
              <a:rPr lang="ro-RO" sz="1800" b="1" i="1" dirty="0"/>
              <a:t>  12. </a:t>
            </a:r>
            <a:r>
              <a:rPr lang="en-US" sz="1800" b="1" i="1" dirty="0"/>
              <a:t>Egalitatea de gen</a:t>
            </a:r>
          </a:p>
          <a:p>
            <a:pPr algn="l">
              <a:spcBef>
                <a:spcPts val="300"/>
              </a:spcBef>
              <a:spcAft>
                <a:spcPts val="400"/>
              </a:spcAft>
            </a:pPr>
            <a:r>
              <a:rPr lang="ro-RO" sz="1800" b="1" i="1" dirty="0"/>
              <a:t>13.</a:t>
            </a:r>
            <a:r>
              <a:rPr lang="en-US" sz="1800" b="1" i="1" dirty="0"/>
              <a:t>Orase si comunitati </a:t>
            </a:r>
            <a:r>
              <a:rPr lang="en-US" sz="1800" b="1" i="1" dirty="0" err="1"/>
              <a:t>durabile</a:t>
            </a:r>
            <a:r>
              <a:rPr lang="en-US" sz="1800" b="1" i="1" dirty="0"/>
              <a:t>                                      </a:t>
            </a:r>
            <a:r>
              <a:rPr lang="ro-RO" sz="1800" b="1" i="1" dirty="0"/>
              <a:t>14.</a:t>
            </a:r>
            <a:r>
              <a:rPr lang="en-US" sz="1800" b="1" i="1" dirty="0"/>
              <a:t>Educatie de </a:t>
            </a:r>
            <a:r>
              <a:rPr lang="en-US" sz="1800" b="1" i="1" dirty="0" err="1"/>
              <a:t>calitate</a:t>
            </a:r>
            <a:r>
              <a:rPr lang="ro-RO" sz="1800" b="1" i="1" dirty="0"/>
              <a:t>                                        15.  </a:t>
            </a:r>
            <a:r>
              <a:rPr lang="en-US" sz="1800" b="1" i="1" dirty="0"/>
              <a:t>Sanatate si bunastare </a:t>
            </a:r>
            <a:endParaRPr lang="ro-RO" sz="1800" b="1" i="1" dirty="0"/>
          </a:p>
          <a:p>
            <a:pPr algn="l">
              <a:spcBef>
                <a:spcPts val="300"/>
              </a:spcBef>
              <a:spcAft>
                <a:spcPts val="400"/>
              </a:spcAft>
            </a:pPr>
            <a:r>
              <a:rPr lang="ro-RO" sz="1800" b="1" i="1" dirty="0"/>
              <a:t>16.</a:t>
            </a:r>
            <a:r>
              <a:rPr lang="en-US" sz="1800" b="1" i="1" dirty="0"/>
              <a:t>Foamete zero</a:t>
            </a:r>
            <a:r>
              <a:rPr lang="ro-RO" sz="1800" b="1" i="1" dirty="0"/>
              <a:t>                                                                     17.</a:t>
            </a:r>
            <a:r>
              <a:rPr lang="en-US" sz="1800" b="1" i="1" dirty="0"/>
              <a:t>Parteneriate pentru realizarea obiectivelor                                  </a:t>
            </a:r>
          </a:p>
          <a:p>
            <a:r>
              <a:rPr lang="en-US" sz="1800" b="0" i="0" u="none" strike="noStrike" baseline="0" dirty="0">
                <a:solidFill>
                  <a:srgbClr val="000000"/>
                </a:solidFill>
                <a:latin typeface="Calibri" panose="020F0502020204030204" pitchFamily="34" charset="0"/>
              </a:rPr>
              <a:t> </a:t>
            </a:r>
            <a:endParaRPr lang="en-US" sz="1900" b="0" i="0" dirty="0">
              <a:solidFill>
                <a:schemeClr val="tx1"/>
              </a:solidFill>
              <a:effectLst/>
              <a:latin typeface="Trebuchet MS" panose="020B0603020202020204" pitchFamily="34" charset="0"/>
            </a:endParaRPr>
          </a:p>
        </p:txBody>
      </p:sp>
      <p:pic>
        <p:nvPicPr>
          <p:cNvPr id="4" name="Picture 3" descr="Header colo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a:xfrm>
            <a:off x="1920240" y="873760"/>
            <a:ext cx="7106920" cy="692150"/>
          </a:xfrm>
          <a:prstGeom prst="rect">
            <a:avLst/>
          </a:prstGeom>
          <a:noFill/>
          <a:ln>
            <a:noFill/>
          </a:ln>
        </p:spPr>
      </p:pic>
    </p:spTree>
    <p:extLst>
      <p:ext uri="{BB962C8B-B14F-4D97-AF65-F5344CB8AC3E}">
        <p14:creationId xmlns:p14="http://schemas.microsoft.com/office/powerpoint/2010/main" val="22830554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57000">
              <a:srgbClr val="FFFF00">
                <a:alpha val="32000"/>
              </a:srgbClr>
            </a:gs>
            <a:gs pos="74000">
              <a:schemeClr val="accent1">
                <a:lumMod val="45000"/>
                <a:lumOff val="55000"/>
              </a:schemeClr>
            </a:gs>
            <a:gs pos="91000">
              <a:schemeClr val="accent1">
                <a:lumMod val="45000"/>
                <a:lumOff val="55000"/>
              </a:schemeClr>
            </a:gs>
            <a:gs pos="100000">
              <a:schemeClr val="accent1">
                <a:lumMod val="30000"/>
                <a:lumOff val="70000"/>
              </a:schemeClr>
            </a:gs>
          </a:gsLst>
          <a:lin ang="16200000" scaled="1"/>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788795" y="2023745"/>
            <a:ext cx="8262620" cy="1277620"/>
          </a:xfrm>
        </p:spPr>
        <p:txBody>
          <a:bodyPr>
            <a:normAutofit/>
          </a:bodyPr>
          <a:lstStyle/>
          <a:p>
            <a:pPr algn="ctr"/>
            <a:r>
              <a:rPr lang="en-US" alt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r>
              <a:rPr 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CONSTRUIM COMUNI</a:t>
            </a:r>
            <a:r>
              <a:rPr lang="ro-RO" alt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TĂȚI ȘI OAMENI PRIN DIALOG STRUCTURAT ȘI PARTICIPARE PUBLICĂ</a:t>
            </a:r>
            <a:r>
              <a:rPr 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p>
        </p:txBody>
      </p:sp>
      <p:sp>
        <p:nvSpPr>
          <p:cNvPr id="3" name="Subtitle 2"/>
          <p:cNvSpPr>
            <a:spLocks noGrp="1"/>
          </p:cNvSpPr>
          <p:nvPr>
            <p:ph type="subTitle" idx="1"/>
          </p:nvPr>
        </p:nvSpPr>
        <p:spPr>
          <a:xfrm>
            <a:off x="274321" y="4369868"/>
            <a:ext cx="11756570" cy="2488131"/>
          </a:xfrm>
          <a:solidFill>
            <a:srgbClr val="FFFF00"/>
          </a:solidFill>
        </p:spPr>
        <p:txBody>
          <a:bodyPr>
            <a:normAutofit/>
          </a:bodyPr>
          <a:lstStyle/>
          <a:p>
            <a:pPr algn="ctr"/>
            <a:endParaRPr lang="ro-RO" sz="2000" b="1" i="0" dirty="0">
              <a:solidFill>
                <a:schemeClr val="tx1"/>
              </a:solidFill>
              <a:effectLst/>
              <a:latin typeface="Trebuchet MS" panose="020B0603020202020204" pitchFamily="34" charset="0"/>
            </a:endParaRPr>
          </a:p>
          <a:p>
            <a:pPr algn="ctr"/>
            <a:endParaRPr lang="ro-RO" sz="2000" b="1" i="0">
              <a:solidFill>
                <a:schemeClr val="tx1"/>
              </a:solidFill>
              <a:effectLst/>
              <a:latin typeface="Trebuchet MS" panose="020B0603020202020204" pitchFamily="34" charset="0"/>
            </a:endParaRPr>
          </a:p>
          <a:p>
            <a:pPr algn="ctr"/>
            <a:r>
              <a:rPr lang="ro-RO" sz="2000" b="1" i="0">
                <a:solidFill>
                  <a:schemeClr val="tx1"/>
                </a:solidFill>
                <a:effectLst/>
                <a:latin typeface="Trebuchet MS" panose="020B0603020202020204" pitchFamily="34" charset="0"/>
              </a:rPr>
              <a:t>VĂ </a:t>
            </a:r>
            <a:r>
              <a:rPr lang="ro-RO" sz="2000" b="1" i="0" dirty="0">
                <a:solidFill>
                  <a:schemeClr val="tx1"/>
                </a:solidFill>
                <a:effectLst/>
                <a:latin typeface="Trebuchet MS" panose="020B0603020202020204" pitchFamily="34" charset="0"/>
              </a:rPr>
              <a:t>MULȚUMIM PENTRU PARTICIPARE!</a:t>
            </a:r>
          </a:p>
        </p:txBody>
      </p:sp>
      <p:pic>
        <p:nvPicPr>
          <p:cNvPr id="4" name="Picture 3" descr="Header colo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a:xfrm>
            <a:off x="1920240" y="873760"/>
            <a:ext cx="7106920" cy="692150"/>
          </a:xfrm>
          <a:prstGeom prst="rect">
            <a:avLst/>
          </a:prstGeom>
          <a:noFill/>
          <a:ln>
            <a:noFill/>
          </a:ln>
        </p:spPr>
      </p:pic>
    </p:spTree>
    <p:extLst>
      <p:ext uri="{BB962C8B-B14F-4D97-AF65-F5344CB8AC3E}">
        <p14:creationId xmlns:p14="http://schemas.microsoft.com/office/powerpoint/2010/main" val="21036651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xit" presetSubtype="0" fill="hold" grpId="0" nodeType="clickEffect">
                                  <p:stCondLst>
                                    <p:cond delay="0"/>
                                  </p:stCondLst>
                                  <p:childTnLst>
                                    <p:anim calcmode="lin" valueType="num">
                                      <p:cBhvr>
                                        <p:cTn id="6" dur="1000"/>
                                        <p:tgtEl>
                                          <p:spTgt spid="3">
                                            <p:txEl>
                                              <p:pRg st="2" end="2"/>
                                            </p:txEl>
                                          </p:spTgt>
                                        </p:tgtEl>
                                        <p:attrNameLst>
                                          <p:attrName>ppt_w</p:attrName>
                                        </p:attrNameLst>
                                      </p:cBhvr>
                                      <p:tavLst>
                                        <p:tav tm="0">
                                          <p:val>
                                            <p:strVal val="ppt_w"/>
                                          </p:val>
                                        </p:tav>
                                        <p:tav tm="100000">
                                          <p:val>
                                            <p:fltVal val="0"/>
                                          </p:val>
                                        </p:tav>
                                      </p:tavLst>
                                    </p:anim>
                                    <p:anim calcmode="lin" valueType="num">
                                      <p:cBhvr>
                                        <p:cTn id="7" dur="1000"/>
                                        <p:tgtEl>
                                          <p:spTgt spid="3">
                                            <p:txEl>
                                              <p:pRg st="2" end="2"/>
                                            </p:txEl>
                                          </p:spTgt>
                                        </p:tgtEl>
                                        <p:attrNameLst>
                                          <p:attrName>ppt_h</p:attrName>
                                        </p:attrNameLst>
                                      </p:cBhvr>
                                      <p:tavLst>
                                        <p:tav tm="0">
                                          <p:val>
                                            <p:strVal val="ppt_h"/>
                                          </p:val>
                                        </p:tav>
                                        <p:tav tm="100000">
                                          <p:val>
                                            <p:fltVal val="0"/>
                                          </p:val>
                                        </p:tav>
                                      </p:tavLst>
                                    </p:anim>
                                    <p:anim calcmode="lin" valueType="num">
                                      <p:cBhvr>
                                        <p:cTn id="8" dur="1000"/>
                                        <p:tgtEl>
                                          <p:spTgt spid="3">
                                            <p:txEl>
                                              <p:pRg st="2" end="2"/>
                                            </p:txEl>
                                          </p:spTgt>
                                        </p:tgtEl>
                                        <p:attrNameLst>
                                          <p:attrName>style.rotation</p:attrName>
                                        </p:attrNameLst>
                                      </p:cBhvr>
                                      <p:tavLst>
                                        <p:tav tm="0">
                                          <p:val>
                                            <p:fltVal val="0"/>
                                          </p:val>
                                        </p:tav>
                                        <p:tav tm="100000">
                                          <p:val>
                                            <p:fltVal val="90"/>
                                          </p:val>
                                        </p:tav>
                                      </p:tavLst>
                                    </p:anim>
                                    <p:animEffect transition="out" filter="fade">
                                      <p:cBhvr>
                                        <p:cTn id="9" dur="1000"/>
                                        <p:tgtEl>
                                          <p:spTgt spid="3">
                                            <p:txEl>
                                              <p:pRg st="2" end="2"/>
                                            </p:txEl>
                                          </p:spTgt>
                                        </p:tgtEl>
                                      </p:cBhvr>
                                    </p:animEffect>
                                    <p:set>
                                      <p:cBhvr>
                                        <p:cTn id="10" dur="1" fill="hold">
                                          <p:stCondLst>
                                            <p:cond delay="999"/>
                                          </p:stCondLst>
                                        </p:cTn>
                                        <p:tgtEl>
                                          <p:spTgt spid="3">
                                            <p:txEl>
                                              <p:pRg st="2" end="2"/>
                                            </p:txEl>
                                          </p:spTgt>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31" presetClass="exit" presetSubtype="0" fill="hold" grpId="0" nodeType="clickEffect">
                                  <p:stCondLst>
                                    <p:cond delay="0"/>
                                  </p:stCondLst>
                                  <p:childTnLst>
                                    <p:anim calcmode="lin" valueType="num">
                                      <p:cBhvr>
                                        <p:cTn id="14" dur="1000"/>
                                        <p:tgtEl>
                                          <p:spTgt spid="3">
                                            <p:bg/>
                                          </p:spTgt>
                                        </p:tgtEl>
                                        <p:attrNameLst>
                                          <p:attrName>ppt_w</p:attrName>
                                        </p:attrNameLst>
                                      </p:cBhvr>
                                      <p:tavLst>
                                        <p:tav tm="0">
                                          <p:val>
                                            <p:strVal val="ppt_w"/>
                                          </p:val>
                                        </p:tav>
                                        <p:tav tm="100000">
                                          <p:val>
                                            <p:fltVal val="0"/>
                                          </p:val>
                                        </p:tav>
                                      </p:tavLst>
                                    </p:anim>
                                    <p:anim calcmode="lin" valueType="num">
                                      <p:cBhvr>
                                        <p:cTn id="15" dur="1000"/>
                                        <p:tgtEl>
                                          <p:spTgt spid="3">
                                            <p:bg/>
                                          </p:spTgt>
                                        </p:tgtEl>
                                        <p:attrNameLst>
                                          <p:attrName>ppt_h</p:attrName>
                                        </p:attrNameLst>
                                      </p:cBhvr>
                                      <p:tavLst>
                                        <p:tav tm="0">
                                          <p:val>
                                            <p:strVal val="ppt_h"/>
                                          </p:val>
                                        </p:tav>
                                        <p:tav tm="100000">
                                          <p:val>
                                            <p:fltVal val="0"/>
                                          </p:val>
                                        </p:tav>
                                      </p:tavLst>
                                    </p:anim>
                                    <p:anim calcmode="lin" valueType="num">
                                      <p:cBhvr>
                                        <p:cTn id="16" dur="1000"/>
                                        <p:tgtEl>
                                          <p:spTgt spid="3">
                                            <p:bg/>
                                          </p:spTgt>
                                        </p:tgtEl>
                                        <p:attrNameLst>
                                          <p:attrName>style.rotation</p:attrName>
                                        </p:attrNameLst>
                                      </p:cBhvr>
                                      <p:tavLst>
                                        <p:tav tm="0">
                                          <p:val>
                                            <p:fltVal val="0"/>
                                          </p:val>
                                        </p:tav>
                                        <p:tav tm="100000">
                                          <p:val>
                                            <p:fltVal val="90"/>
                                          </p:val>
                                        </p:tav>
                                      </p:tavLst>
                                    </p:anim>
                                    <p:animEffect transition="out" filter="fade">
                                      <p:cBhvr>
                                        <p:cTn id="17" dur="1000"/>
                                        <p:tgtEl>
                                          <p:spTgt spid="3">
                                            <p:bg/>
                                          </p:spTgt>
                                        </p:tgtEl>
                                      </p:cBhvr>
                                    </p:animEffect>
                                    <p:set>
                                      <p:cBhvr>
                                        <p:cTn id="18" dur="1" fill="hold">
                                          <p:stCondLst>
                                            <p:cond delay="999"/>
                                          </p:stCondLst>
                                        </p:cTn>
                                        <p:tgtEl>
                                          <p:spTgt spid="3">
                                            <p:bg/>
                                          </p:spTgt>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1" nodeType="clickEffect">
                                  <p:stCondLst>
                                    <p:cond delay="0"/>
                                  </p:stCondLst>
                                  <p:childTnLst>
                                    <p:set>
                                      <p:cBhvr>
                                        <p:cTn id="22" dur="1" fill="hold">
                                          <p:stCondLst>
                                            <p:cond delay="0"/>
                                          </p:stCondLst>
                                        </p:cTn>
                                        <p:tgtEl>
                                          <p:spTgt spid="3">
                                            <p:bg/>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1"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3" grpId="1" build="p" animBg="1"/>
    </p:bldLst>
  </p:timing>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57000">
              <a:srgbClr val="FFFF00">
                <a:alpha val="32000"/>
              </a:srgbClr>
            </a:gs>
            <a:gs pos="74000">
              <a:schemeClr val="accent1">
                <a:lumMod val="45000"/>
                <a:lumOff val="55000"/>
              </a:schemeClr>
            </a:gs>
            <a:gs pos="91000">
              <a:schemeClr val="accent1">
                <a:lumMod val="45000"/>
                <a:lumOff val="55000"/>
              </a:schemeClr>
            </a:gs>
            <a:gs pos="100000">
              <a:schemeClr val="accent1">
                <a:lumMod val="30000"/>
                <a:lumOff val="70000"/>
              </a:schemeClr>
            </a:gs>
          </a:gsLst>
          <a:lin ang="16200000" scaled="1"/>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788795" y="2023745"/>
            <a:ext cx="8262620" cy="1277620"/>
          </a:xfrm>
        </p:spPr>
        <p:txBody>
          <a:bodyPr>
            <a:normAutofit/>
          </a:bodyPr>
          <a:lstStyle/>
          <a:p>
            <a:pPr algn="ctr"/>
            <a:r>
              <a:rPr lang="en-US" alt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r>
              <a:rPr 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CONSTRUIM COMUNI</a:t>
            </a:r>
            <a:r>
              <a:rPr lang="ro-RO" alt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TĂȚI ȘI OAMENI PRIN DIALOG STRUCTURAT ȘI PARTICIPARE PUBLICĂ</a:t>
            </a:r>
            <a:r>
              <a:rPr 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p>
        </p:txBody>
      </p:sp>
      <p:sp>
        <p:nvSpPr>
          <p:cNvPr id="3" name="Subtitle 2"/>
          <p:cNvSpPr>
            <a:spLocks noGrp="1"/>
          </p:cNvSpPr>
          <p:nvPr>
            <p:ph type="subTitle" idx="1"/>
          </p:nvPr>
        </p:nvSpPr>
        <p:spPr>
          <a:xfrm>
            <a:off x="274321" y="3705860"/>
            <a:ext cx="11756570" cy="3152140"/>
          </a:xfrm>
          <a:solidFill>
            <a:srgbClr val="FFFF00"/>
          </a:solidFill>
        </p:spPr>
        <p:txBody>
          <a:bodyPr>
            <a:normAutofit fontScale="47500" lnSpcReduction="20000"/>
          </a:bodyPr>
          <a:lstStyle/>
          <a:p>
            <a:pPr algn="l"/>
            <a:endParaRPr lang="ro-RO" sz="3600" b="1" i="0" dirty="0">
              <a:solidFill>
                <a:srgbClr val="000000"/>
              </a:solidFill>
              <a:effectLst/>
              <a:latin typeface="Trebuchet MS" panose="020B0603020202020204" pitchFamily="34" charset="0"/>
            </a:endParaRPr>
          </a:p>
          <a:p>
            <a:pPr algn="l"/>
            <a:r>
              <a:rPr lang="ro-RO" sz="3600" b="1" i="0" dirty="0">
                <a:solidFill>
                  <a:srgbClr val="000000"/>
                </a:solidFill>
                <a:effectLst/>
                <a:latin typeface="Trebuchet MS" panose="020B0603020202020204" pitchFamily="34" charset="0"/>
              </a:rPr>
              <a:t>Bibliografie:</a:t>
            </a:r>
            <a:endParaRPr lang="ro-RO" sz="3600" b="1" dirty="0">
              <a:solidFill>
                <a:srgbClr val="000000"/>
              </a:solidFill>
              <a:latin typeface="Trebuchet MS" panose="020B0603020202020204" pitchFamily="34" charset="0"/>
            </a:endParaRPr>
          </a:p>
          <a:p>
            <a:pPr marL="571500" indent="-571500" algn="l">
              <a:buFont typeface="Wingdings" panose="05000000000000000000" pitchFamily="2" charset="2"/>
              <a:buChar char="Ø"/>
            </a:pPr>
            <a:r>
              <a:rPr lang="ro-RO" sz="3600" b="1" dirty="0">
                <a:solidFill>
                  <a:srgbClr val="000000"/>
                </a:solidFill>
                <a:latin typeface="Trebuchet MS" panose="020B0603020202020204" pitchFamily="34" charset="0"/>
              </a:rPr>
              <a:t> </a:t>
            </a:r>
            <a:r>
              <a:rPr lang="en-US" sz="2400" dirty="0"/>
              <a:t> </a:t>
            </a:r>
            <a:r>
              <a:rPr lang="en-US" sz="2300" u="sng" dirty="0">
                <a:latin typeface="Trebuchet MS" panose="020B0603020202020204" pitchFamily="34" charset="0"/>
                <a:hlinkClick r:id="rId2"/>
              </a:rPr>
              <a:t>http://statistici.insse.ro:8077/tempo-online/#/pages/tables/insse-table</a:t>
            </a:r>
            <a:endParaRPr lang="ro-RO" sz="2300" u="sng" dirty="0">
              <a:latin typeface="Trebuchet MS" panose="020B0603020202020204" pitchFamily="34" charset="0"/>
            </a:endParaRPr>
          </a:p>
          <a:p>
            <a:pPr marL="342900" indent="-342900" algn="l">
              <a:buFont typeface="Wingdings" panose="05000000000000000000" pitchFamily="2" charset="2"/>
              <a:buChar char="Ø"/>
            </a:pPr>
            <a:r>
              <a:rPr lang="ro-RO" sz="2300" u="sng" dirty="0">
                <a:latin typeface="Trebuchet MS" panose="020B0603020202020204" pitchFamily="34" charset="0"/>
                <a:hlinkClick r:id="rId3"/>
              </a:rPr>
              <a:t>  </a:t>
            </a:r>
            <a:r>
              <a:rPr lang="en-US" sz="2300" u="sng" dirty="0">
                <a:latin typeface="Trebuchet MS" panose="020B0603020202020204" pitchFamily="34" charset="0"/>
                <a:hlinkClick r:id="rId3"/>
              </a:rPr>
              <a:t>https://www.edu.ro/sites/default/files/Strategia-nationala-pentru-dezvoltarea-durabila-a-Rom%C3%A2niei-2030.pdf</a:t>
            </a:r>
            <a:endParaRPr lang="ro-RO" sz="2300" u="sng" dirty="0">
              <a:latin typeface="Trebuchet MS" panose="020B0603020202020204" pitchFamily="34" charset="0"/>
            </a:endParaRPr>
          </a:p>
          <a:p>
            <a:pPr marL="342900" indent="-342900" algn="l">
              <a:buFont typeface="Wingdings" panose="05000000000000000000" pitchFamily="2" charset="2"/>
              <a:buChar char="Ø"/>
            </a:pPr>
            <a:r>
              <a:rPr lang="ro-RO" sz="2300" u="sng" dirty="0">
                <a:latin typeface="Trebuchet MS" panose="020B0603020202020204" pitchFamily="34" charset="0"/>
                <a:hlinkClick r:id="rId4"/>
              </a:rPr>
              <a:t>-   https://www.google.com/search?q=dezvoltare+umana+durabila&amp;oq=dezvoltare+umana+dura&amp;aqs=chrome.3.69i57j33i160l4.18181j1j15&amp;sourceid=chrome&amp;ie=UTF-8</a:t>
            </a:r>
            <a:endParaRPr lang="en-US" sz="2300" dirty="0">
              <a:latin typeface="Trebuchet MS" panose="020B0603020202020204" pitchFamily="34" charset="0"/>
            </a:endParaRPr>
          </a:p>
          <a:p>
            <a:pPr marL="342900" indent="-342900" algn="l">
              <a:buFont typeface="Wingdings" panose="05000000000000000000" pitchFamily="2" charset="2"/>
              <a:buChar char="Ø"/>
            </a:pPr>
            <a:endParaRPr lang="en-US" sz="2300" dirty="0">
              <a:latin typeface="Trebuchet MS" panose="020B0603020202020204" pitchFamily="34" charset="0"/>
            </a:endParaRPr>
          </a:p>
          <a:p>
            <a:pPr marL="342900" indent="-342900" algn="l">
              <a:buFont typeface="Wingdings" panose="05000000000000000000" pitchFamily="2" charset="2"/>
              <a:buChar char="Ø"/>
            </a:pPr>
            <a:r>
              <a:rPr lang="en-US" sz="2300" dirty="0">
                <a:latin typeface="Trebuchet MS" panose="020B0603020202020204" pitchFamily="34" charset="0"/>
              </a:rPr>
              <a:t>  </a:t>
            </a:r>
            <a:r>
              <a:rPr lang="en-US" sz="2300" u="sng" dirty="0">
                <a:latin typeface="Trebuchet MS" panose="020B0603020202020204" pitchFamily="34" charset="0"/>
                <a:hlinkClick r:id="rId5"/>
              </a:rPr>
              <a:t>https://cursdeguvernare.ro/dictionar-economic/dezvoltare-umana-3</a:t>
            </a:r>
            <a:endParaRPr lang="en-US" sz="2300" b="0" i="0" dirty="0">
              <a:solidFill>
                <a:schemeClr val="tx1"/>
              </a:solidFill>
              <a:effectLst/>
              <a:latin typeface="Trebuchet MS" panose="020B0603020202020204" pitchFamily="34" charset="0"/>
            </a:endParaRPr>
          </a:p>
          <a:p>
            <a:pPr marL="342900" indent="-342900" algn="l">
              <a:buFont typeface="Wingdings" panose="05000000000000000000" pitchFamily="2" charset="2"/>
              <a:buChar char="Ø"/>
            </a:pPr>
            <a:r>
              <a:rPr lang="en-US" sz="2300" u="sng" dirty="0">
                <a:latin typeface="Trebuchet MS" panose="020B0603020202020204" pitchFamily="34" charset="0"/>
                <a:hlinkClick r:id="rId6"/>
              </a:rPr>
              <a:t>http://</a:t>
            </a:r>
            <a:r>
              <a:rPr lang="en-US" sz="1900" u="sng" dirty="0">
                <a:latin typeface="Trebuchet MS" panose="020B0603020202020204" pitchFamily="34" charset="0"/>
                <a:hlinkClick r:id="rId6"/>
              </a:rPr>
              <a:t>roaid.ro/obiectivele-de-dezvoltare-durabila/</a:t>
            </a:r>
            <a:endParaRPr lang="en-US" sz="1900" dirty="0">
              <a:latin typeface="Trebuchet MS" panose="020B0603020202020204" pitchFamily="34" charset="0"/>
            </a:endParaRPr>
          </a:p>
          <a:p>
            <a:pPr marL="571500" indent="-571500" algn="l">
              <a:buFont typeface="Wingdings" panose="05000000000000000000" pitchFamily="2" charset="2"/>
              <a:buChar char="Ø"/>
            </a:pPr>
            <a:r>
              <a:rPr lang="en-US" sz="1900" dirty="0">
                <a:solidFill>
                  <a:schemeClr val="accent1"/>
                </a:solidFill>
                <a:latin typeface="Trebuchet MS" panose="020B0603020202020204" pitchFamily="34" charset="0"/>
              </a:rPr>
              <a:t>https://www.definebusinessterms.com/ro/indicele-de-dezvoltare-umana-idu/</a:t>
            </a:r>
            <a:endParaRPr lang="en-US" sz="1900" b="0" i="0" u="none" strike="noStrike" baseline="0" dirty="0">
              <a:solidFill>
                <a:schemeClr val="accent1"/>
              </a:solidFill>
              <a:latin typeface="Trebuchet MS" panose="020B0603020202020204" pitchFamily="34" charset="0"/>
            </a:endParaRPr>
          </a:p>
          <a:p>
            <a:r>
              <a:rPr lang="en-US" sz="1800" b="0" i="0" u="none" strike="noStrike" baseline="0" dirty="0">
                <a:solidFill>
                  <a:srgbClr val="000000"/>
                </a:solidFill>
                <a:latin typeface="Calibri" panose="020F0502020204030204" pitchFamily="34" charset="0"/>
              </a:rPr>
              <a:t> </a:t>
            </a:r>
            <a:endParaRPr lang="en-US" sz="1900" b="0" i="0" dirty="0">
              <a:solidFill>
                <a:schemeClr val="tx1"/>
              </a:solidFill>
              <a:effectLst/>
              <a:latin typeface="Trebuchet MS" panose="020B0603020202020204" pitchFamily="34" charset="0"/>
            </a:endParaRPr>
          </a:p>
        </p:txBody>
      </p:sp>
      <p:pic>
        <p:nvPicPr>
          <p:cNvPr id="4" name="Picture 3" descr="Header color"/>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a:xfrm>
            <a:off x="1920240" y="873760"/>
            <a:ext cx="7106920" cy="692150"/>
          </a:xfrm>
          <a:prstGeom prst="rect">
            <a:avLst/>
          </a:prstGeom>
          <a:noFill/>
          <a:ln>
            <a:noFill/>
          </a:ln>
        </p:spPr>
      </p:pic>
    </p:spTree>
    <p:extLst>
      <p:ext uri="{BB962C8B-B14F-4D97-AF65-F5344CB8AC3E}">
        <p14:creationId xmlns:p14="http://schemas.microsoft.com/office/powerpoint/2010/main" val="40727623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57000">
              <a:srgbClr val="FFFF00">
                <a:alpha val="32000"/>
              </a:srgbClr>
            </a:gs>
            <a:gs pos="74000">
              <a:schemeClr val="accent1">
                <a:lumMod val="45000"/>
                <a:lumOff val="55000"/>
              </a:schemeClr>
            </a:gs>
            <a:gs pos="91000">
              <a:schemeClr val="accent1">
                <a:lumMod val="45000"/>
                <a:lumOff val="55000"/>
              </a:schemeClr>
            </a:gs>
            <a:gs pos="100000">
              <a:schemeClr val="accent1">
                <a:lumMod val="30000"/>
                <a:lumOff val="70000"/>
              </a:schemeClr>
            </a:gs>
          </a:gsLst>
          <a:lin ang="16200000" scaled="1"/>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788795" y="2023745"/>
            <a:ext cx="8262620" cy="1277620"/>
          </a:xfrm>
        </p:spPr>
        <p:txBody>
          <a:bodyPr>
            <a:normAutofit/>
          </a:bodyPr>
          <a:lstStyle/>
          <a:p>
            <a:pPr algn="ctr"/>
            <a:r>
              <a:rPr lang="en-US" alt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r>
              <a:rPr 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CONSTRUIM COMUNI</a:t>
            </a:r>
            <a:r>
              <a:rPr lang="ro-RO" alt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TĂȚI ȘI OAMENI PRIN DIALOG STRUCTURAT ȘI PARTICIPARE PUBLICĂ</a:t>
            </a:r>
            <a:r>
              <a:rPr 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p>
        </p:txBody>
      </p:sp>
      <p:sp>
        <p:nvSpPr>
          <p:cNvPr id="3" name="Subtitle 2"/>
          <p:cNvSpPr>
            <a:spLocks noGrp="1"/>
          </p:cNvSpPr>
          <p:nvPr>
            <p:ph type="subTitle" idx="1"/>
          </p:nvPr>
        </p:nvSpPr>
        <p:spPr>
          <a:xfrm>
            <a:off x="274321" y="3705860"/>
            <a:ext cx="11756570" cy="2969260"/>
          </a:xfrm>
          <a:solidFill>
            <a:srgbClr val="FFFF00"/>
          </a:solidFill>
        </p:spPr>
        <p:txBody>
          <a:bodyPr>
            <a:normAutofit lnSpcReduction="10000"/>
          </a:bodyPr>
          <a:lstStyle/>
          <a:p>
            <a:pPr algn="ctr"/>
            <a:endParaRPr lang="ro-RO" sz="2400" b="1" dirty="0">
              <a:latin typeface="Trebuchet MS" panose="020B0603020202020204" pitchFamily="34" charset="0"/>
            </a:endParaRPr>
          </a:p>
          <a:p>
            <a:pPr algn="ctr">
              <a:lnSpc>
                <a:spcPct val="100000"/>
              </a:lnSpc>
            </a:pPr>
            <a:r>
              <a:rPr lang="ro-RO" sz="2400" b="1" i="0" dirty="0">
                <a:solidFill>
                  <a:srgbClr val="202124"/>
                </a:solidFill>
                <a:effectLst/>
                <a:latin typeface="Trebuchet MS" panose="020B0603020202020204" pitchFamily="34" charset="0"/>
              </a:rPr>
              <a:t>BINE AȚI VENIT LA DEZBATEREA NR. 5</a:t>
            </a:r>
          </a:p>
          <a:p>
            <a:pPr algn="ctr">
              <a:lnSpc>
                <a:spcPct val="100000"/>
              </a:lnSpc>
            </a:pPr>
            <a:r>
              <a:rPr lang="ro-RO" sz="2400" b="1" i="0" dirty="0">
                <a:solidFill>
                  <a:srgbClr val="202124"/>
                </a:solidFill>
                <a:effectLst/>
                <a:latin typeface="Trebuchet MS" panose="020B0603020202020204" pitchFamily="34" charset="0"/>
              </a:rPr>
              <a:t>„DEZVOLTARE UMANĂ DURABILĂ</a:t>
            </a:r>
            <a:r>
              <a:rPr lang="en-US" sz="2400" b="1" i="0" dirty="0">
                <a:solidFill>
                  <a:srgbClr val="202124"/>
                </a:solidFill>
                <a:effectLst/>
                <a:latin typeface="Trebuchet MS" panose="020B0603020202020204" pitchFamily="34" charset="0"/>
              </a:rPr>
              <a:t> PRIN EDUCA</a:t>
            </a:r>
            <a:r>
              <a:rPr lang="ro-RO" sz="2400" b="1" i="0" dirty="0">
                <a:solidFill>
                  <a:srgbClr val="202124"/>
                </a:solidFill>
                <a:effectLst/>
                <a:latin typeface="Trebuchet MS" panose="020B0603020202020204" pitchFamily="34" charset="0"/>
              </a:rPr>
              <a:t>ȚIA GENERAȚIILOR DE TINERI”</a:t>
            </a:r>
          </a:p>
          <a:p>
            <a:pPr algn="ctr"/>
            <a:r>
              <a:rPr lang="ro-RO" sz="2400" b="1" dirty="0">
                <a:solidFill>
                  <a:schemeClr val="tx1">
                    <a:lumMod val="95000"/>
                    <a:lumOff val="5000"/>
                  </a:schemeClr>
                </a:solidFill>
                <a:latin typeface="Trebuchet MS" panose="020B0603020202020204" pitchFamily="34" charset="0"/>
              </a:rPr>
              <a:t>13-14 mai 2023 </a:t>
            </a:r>
          </a:p>
          <a:p>
            <a:pPr algn="ctr"/>
            <a:r>
              <a:rPr lang="ro-RO" sz="2400" b="1" dirty="0">
                <a:solidFill>
                  <a:schemeClr val="tx1">
                    <a:lumMod val="95000"/>
                    <a:lumOff val="5000"/>
                  </a:schemeClr>
                </a:solidFill>
                <a:latin typeface="Trebuchet MS" panose="020B0603020202020204" pitchFamily="34" charset="0"/>
              </a:rPr>
              <a:t>Râmnicu Sărat, jud. Buzău</a:t>
            </a:r>
          </a:p>
          <a:p>
            <a:pPr algn="ctr"/>
            <a:r>
              <a:rPr lang="ro-RO" sz="2400" b="1" dirty="0">
                <a:solidFill>
                  <a:schemeClr val="tx1">
                    <a:lumMod val="95000"/>
                    <a:lumOff val="5000"/>
                  </a:schemeClr>
                </a:solidFill>
                <a:latin typeface="Trebuchet MS" panose="020B0603020202020204" pitchFamily="34" charset="0"/>
              </a:rPr>
              <a:t>Ziua 2</a:t>
            </a:r>
          </a:p>
        </p:txBody>
      </p:sp>
      <p:pic>
        <p:nvPicPr>
          <p:cNvPr id="4" name="Picture 3" descr="Header colo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a:xfrm>
            <a:off x="1920240" y="873760"/>
            <a:ext cx="7106920" cy="692150"/>
          </a:xfrm>
          <a:prstGeom prst="rect">
            <a:avLst/>
          </a:prstGeom>
          <a:noFill/>
          <a:ln>
            <a:noFill/>
          </a:ln>
        </p:spPr>
      </p:pic>
    </p:spTree>
    <p:extLst>
      <p:ext uri="{BB962C8B-B14F-4D97-AF65-F5344CB8AC3E}">
        <p14:creationId xmlns:p14="http://schemas.microsoft.com/office/powerpoint/2010/main" val="27774673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57000">
              <a:srgbClr val="FFFF00">
                <a:alpha val="32000"/>
              </a:srgbClr>
            </a:gs>
            <a:gs pos="74000">
              <a:schemeClr val="accent1">
                <a:lumMod val="45000"/>
                <a:lumOff val="55000"/>
              </a:schemeClr>
            </a:gs>
            <a:gs pos="91000">
              <a:schemeClr val="accent1">
                <a:lumMod val="45000"/>
                <a:lumOff val="55000"/>
              </a:schemeClr>
            </a:gs>
            <a:gs pos="100000">
              <a:schemeClr val="accent1">
                <a:lumMod val="30000"/>
                <a:lumOff val="70000"/>
              </a:schemeClr>
            </a:gs>
          </a:gsLst>
          <a:lin ang="16200000" scaled="1"/>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788795" y="2023745"/>
            <a:ext cx="8262620" cy="1277620"/>
          </a:xfrm>
        </p:spPr>
        <p:txBody>
          <a:bodyPr>
            <a:normAutofit/>
          </a:bodyPr>
          <a:lstStyle/>
          <a:p>
            <a:pPr algn="ctr"/>
            <a:r>
              <a:rPr lang="en-US" alt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r>
              <a:rPr 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CONSTRUIM COMUNI</a:t>
            </a:r>
            <a:r>
              <a:rPr lang="ro-RO" alt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TĂȚI ȘI OAMENI PRIN DIALOG STRUCTURAT ȘI PARTICIPARE PUBLICĂ</a:t>
            </a:r>
            <a:r>
              <a:rPr 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p>
        </p:txBody>
      </p:sp>
      <p:sp>
        <p:nvSpPr>
          <p:cNvPr id="3" name="Subtitle 2"/>
          <p:cNvSpPr>
            <a:spLocks noGrp="1"/>
          </p:cNvSpPr>
          <p:nvPr>
            <p:ph type="subTitle" idx="1"/>
          </p:nvPr>
        </p:nvSpPr>
        <p:spPr>
          <a:xfrm>
            <a:off x="274321" y="3705860"/>
            <a:ext cx="11756570" cy="2969260"/>
          </a:xfrm>
          <a:solidFill>
            <a:srgbClr val="FFFF00"/>
          </a:solidFill>
        </p:spPr>
        <p:txBody>
          <a:bodyPr>
            <a:normAutofit fontScale="77500" lnSpcReduction="20000"/>
          </a:bodyPr>
          <a:lstStyle/>
          <a:p>
            <a:pPr algn="ctr"/>
            <a:endParaRPr lang="ro-RO" sz="2400" b="1" dirty="0">
              <a:latin typeface="Trebuchet MS" panose="020B0603020202020204" pitchFamily="34" charset="0"/>
            </a:endParaRPr>
          </a:p>
          <a:p>
            <a:pPr algn="ctr"/>
            <a:r>
              <a:rPr lang="en-US" sz="2400" b="1" dirty="0">
                <a:latin typeface="Trebuchet MS" panose="020B0603020202020204" pitchFamily="34" charset="0"/>
              </a:rPr>
              <a:t>Strategia Națională pentru Dezvoltare Durabilă. Orizonturi 2013-2020-2030 (SNDD)</a:t>
            </a:r>
            <a:endParaRPr lang="ro-RO" sz="2400" b="1" dirty="0">
              <a:latin typeface="Trebuchet MS" panose="020B0603020202020204" pitchFamily="34" charset="0"/>
            </a:endParaRPr>
          </a:p>
          <a:p>
            <a:pPr algn="ctr"/>
            <a:r>
              <a:rPr lang="ro-RO" sz="2600" b="1" dirty="0">
                <a:latin typeface="Trebuchet MS" panose="020B0603020202020204" pitchFamily="34" charset="0"/>
              </a:rPr>
              <a:t>CONTINUARE</a:t>
            </a:r>
            <a:r>
              <a:rPr lang="ro-RO" sz="2400" dirty="0">
                <a:latin typeface="Trebuchet MS" panose="020B0603020202020204" pitchFamily="34" charset="0"/>
              </a:rPr>
              <a:t> </a:t>
            </a:r>
          </a:p>
          <a:p>
            <a:pPr algn="l"/>
            <a:r>
              <a:rPr lang="ro-RO" sz="2600" dirty="0">
                <a:latin typeface="Trebuchet MS" panose="020B0603020202020204" pitchFamily="34" charset="0"/>
              </a:rPr>
              <a:t>8</a:t>
            </a:r>
            <a:r>
              <a:rPr lang="ro-RO" sz="2600" b="1" dirty="0">
                <a:latin typeface="Trebuchet MS" panose="020B0603020202020204" pitchFamily="34" charset="0"/>
              </a:rPr>
              <a:t>. </a:t>
            </a:r>
            <a:r>
              <a:rPr lang="en-US" sz="1800" dirty="0">
                <a:latin typeface="Trebuchet MS" panose="020B0603020202020204" pitchFamily="34" charset="0"/>
              </a:rPr>
              <a:t>,,</a:t>
            </a:r>
            <a:r>
              <a:rPr lang="en-US" sz="1800" b="1" dirty="0">
                <a:latin typeface="Trebuchet MS" panose="020B0603020202020204" pitchFamily="34" charset="0"/>
              </a:rPr>
              <a:t>Munca decenta si crestere economica”</a:t>
            </a:r>
            <a:r>
              <a:rPr lang="en-US" sz="1800" dirty="0">
                <a:latin typeface="Trebuchet MS" panose="020B0603020202020204" pitchFamily="34" charset="0"/>
              </a:rPr>
              <a:t> </a:t>
            </a:r>
            <a:r>
              <a:rPr lang="ro-RO" sz="1800" dirty="0">
                <a:latin typeface="Trebuchet MS" panose="020B0603020202020204" pitchFamily="34" charset="0"/>
              </a:rPr>
              <a:t>- </a:t>
            </a:r>
            <a:r>
              <a:rPr lang="en-US" sz="1800" dirty="0">
                <a:latin typeface="Trebuchet MS" panose="020B0603020202020204" pitchFamily="34" charset="0"/>
              </a:rPr>
              <a:t>Promovarea unei creşteri economice sus</a:t>
            </a:r>
            <a:r>
              <a:rPr lang="ro-RO" sz="1800" dirty="0">
                <a:latin typeface="Trebuchet MS" panose="020B0603020202020204" pitchFamily="34" charset="0"/>
              </a:rPr>
              <a:t>ț</a:t>
            </a:r>
            <a:r>
              <a:rPr lang="en-US" sz="1800" dirty="0">
                <a:latin typeface="Trebuchet MS" panose="020B0603020202020204" pitchFamily="34" charset="0"/>
              </a:rPr>
              <a:t>inute, deschisã tuturor şi durabilã, a ocupãrii depline şi productive a for</a:t>
            </a:r>
            <a:r>
              <a:rPr lang="ro-RO" sz="1800" dirty="0">
                <a:latin typeface="Trebuchet MS" panose="020B0603020202020204" pitchFamily="34" charset="0"/>
              </a:rPr>
              <a:t>ț</a:t>
            </a:r>
            <a:r>
              <a:rPr lang="en-US" sz="1800" dirty="0">
                <a:latin typeface="Trebuchet MS" panose="020B0603020202020204" pitchFamily="34" charset="0"/>
              </a:rPr>
              <a:t>ei de muncã şi asigurarea de locuri de muncã decente pentru toti.</a:t>
            </a:r>
            <a:endParaRPr lang="ro-RO" sz="1800" dirty="0">
              <a:latin typeface="Trebuchet MS" panose="020B0603020202020204" pitchFamily="34" charset="0"/>
            </a:endParaRPr>
          </a:p>
          <a:p>
            <a:pPr algn="just"/>
            <a:r>
              <a:rPr lang="en-US" sz="1800" dirty="0">
                <a:latin typeface="Trebuchet MS" panose="020B0603020202020204" pitchFamily="34" charset="0"/>
              </a:rPr>
              <a:t> </a:t>
            </a:r>
            <a:r>
              <a:rPr lang="en-US" sz="1800" dirty="0" err="1">
                <a:latin typeface="Trebuchet MS" panose="020B0603020202020204" pitchFamily="34" charset="0"/>
              </a:rPr>
              <a:t>Strategia</a:t>
            </a:r>
            <a:r>
              <a:rPr lang="en-US" sz="1800" dirty="0">
                <a:latin typeface="Trebuchet MS" panose="020B0603020202020204" pitchFamily="34" charset="0"/>
              </a:rPr>
              <a:t> </a:t>
            </a:r>
            <a:r>
              <a:rPr lang="en-US" sz="1800" dirty="0" err="1">
                <a:latin typeface="Trebuchet MS" panose="020B0603020202020204" pitchFamily="34" charset="0"/>
              </a:rPr>
              <a:t>urmărește</a:t>
            </a:r>
            <a:r>
              <a:rPr lang="ro-RO" dirty="0">
                <a:latin typeface="Trebuchet MS" panose="020B0603020202020204" pitchFamily="34" charset="0"/>
              </a:rPr>
              <a:t>:</a:t>
            </a:r>
          </a:p>
          <a:p>
            <a:pPr algn="just"/>
            <a:r>
              <a:rPr lang="en-US" sz="1800" dirty="0" err="1">
                <a:latin typeface="Trebuchet MS" panose="020B0603020202020204" pitchFamily="34" charset="0"/>
              </a:rPr>
              <a:t>susținerea</a:t>
            </a:r>
            <a:r>
              <a:rPr lang="en-US" sz="1800" dirty="0">
                <a:latin typeface="Trebuchet MS" panose="020B0603020202020204" pitchFamily="34" charset="0"/>
              </a:rPr>
              <a:t> creșterii economice pe cap de locuitor și susținerea sectoarelor productive </a:t>
            </a:r>
            <a:r>
              <a:rPr lang="en-US" sz="1800" dirty="0" err="1">
                <a:latin typeface="Trebuchet MS" panose="020B0603020202020204" pitchFamily="34" charset="0"/>
              </a:rPr>
              <a:t>şi</a:t>
            </a:r>
            <a:r>
              <a:rPr lang="en-US" sz="1800" dirty="0">
                <a:latin typeface="Trebuchet MS" panose="020B0603020202020204" pitchFamily="34" charset="0"/>
              </a:rPr>
              <a:t> </a:t>
            </a:r>
            <a:r>
              <a:rPr lang="en-US" sz="1800" dirty="0" err="1">
                <a:latin typeface="Trebuchet MS" panose="020B0603020202020204" pitchFamily="34" charset="0"/>
              </a:rPr>
              <a:t>diversificarea</a:t>
            </a:r>
            <a:r>
              <a:rPr lang="en-US" sz="1800" dirty="0">
                <a:latin typeface="Trebuchet MS" panose="020B0603020202020204" pitchFamily="34" charset="0"/>
              </a:rPr>
              <a:t> produselor cu valoare adăugată, crearea locurilor de muncă decente, antreprenoriatul, creșterea întreprinderilor micro, mici și mijlocii, modernizarea tehnologică și inovarea, asigurarea muncii decente pentru toți cetățenii, inclusiv pentru tineri și persoanele cu dizabilități, renumerarea egală pentru munca de valoare egală, accesul la fi nanțare. Se susține un turism durabil care creează locuri de muncă și promovează diversitatea culturală, produsele locale și respectul pentru tradiții și mediul în care trăim</a:t>
            </a:r>
            <a:r>
              <a:rPr lang="ro-RO" sz="1800" dirty="0">
                <a:latin typeface="Trebuchet MS" panose="020B0603020202020204" pitchFamily="34" charset="0"/>
              </a:rPr>
              <a:t>.</a:t>
            </a:r>
            <a:endParaRPr lang="en-US" sz="1800" dirty="0">
              <a:latin typeface="Trebuchet MS" panose="020B0603020202020204" pitchFamily="34" charset="0"/>
            </a:endParaRPr>
          </a:p>
        </p:txBody>
      </p:sp>
      <p:pic>
        <p:nvPicPr>
          <p:cNvPr id="4" name="Picture 3" descr="Header colo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a:xfrm>
            <a:off x="1920240" y="873760"/>
            <a:ext cx="7106920" cy="692150"/>
          </a:xfrm>
          <a:prstGeom prst="rect">
            <a:avLst/>
          </a:prstGeom>
          <a:noFill/>
          <a:ln>
            <a:noFill/>
          </a:ln>
        </p:spPr>
      </p:pic>
    </p:spTree>
    <p:extLst>
      <p:ext uri="{BB962C8B-B14F-4D97-AF65-F5344CB8AC3E}">
        <p14:creationId xmlns:p14="http://schemas.microsoft.com/office/powerpoint/2010/main" val="21597819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57000">
              <a:srgbClr val="FFFF00">
                <a:alpha val="32000"/>
              </a:srgbClr>
            </a:gs>
            <a:gs pos="74000">
              <a:schemeClr val="accent1">
                <a:lumMod val="45000"/>
                <a:lumOff val="55000"/>
              </a:schemeClr>
            </a:gs>
            <a:gs pos="91000">
              <a:schemeClr val="accent1">
                <a:lumMod val="45000"/>
                <a:lumOff val="55000"/>
              </a:schemeClr>
            </a:gs>
            <a:gs pos="100000">
              <a:schemeClr val="accent1">
                <a:lumMod val="30000"/>
                <a:lumOff val="70000"/>
              </a:schemeClr>
            </a:gs>
          </a:gsLst>
          <a:lin ang="16200000" scaled="1"/>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788795" y="2023745"/>
            <a:ext cx="8262620" cy="1277620"/>
          </a:xfrm>
        </p:spPr>
        <p:txBody>
          <a:bodyPr>
            <a:normAutofit/>
          </a:bodyPr>
          <a:lstStyle/>
          <a:p>
            <a:pPr algn="ctr"/>
            <a:r>
              <a:rPr lang="en-US" alt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r>
              <a:rPr 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CONSTRUIM COMUNI</a:t>
            </a:r>
            <a:r>
              <a:rPr lang="ro-RO" alt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TĂȚI ȘI OAMENI PRIN DIALOG STRUCTURAT ȘI PARTICIPARE PUBLICĂ</a:t>
            </a:r>
            <a:r>
              <a:rPr 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p>
        </p:txBody>
      </p:sp>
      <p:sp>
        <p:nvSpPr>
          <p:cNvPr id="3" name="Subtitle 2"/>
          <p:cNvSpPr>
            <a:spLocks noGrp="1"/>
          </p:cNvSpPr>
          <p:nvPr>
            <p:ph type="subTitle" idx="1"/>
          </p:nvPr>
        </p:nvSpPr>
        <p:spPr>
          <a:xfrm>
            <a:off x="274321" y="3705860"/>
            <a:ext cx="11756570" cy="2969260"/>
          </a:xfrm>
          <a:solidFill>
            <a:srgbClr val="FFFF00"/>
          </a:solidFill>
        </p:spPr>
        <p:txBody>
          <a:bodyPr>
            <a:normAutofit fontScale="92500" lnSpcReduction="20000"/>
          </a:bodyPr>
          <a:lstStyle/>
          <a:p>
            <a:pPr algn="ctr"/>
            <a:endParaRPr lang="ro-RO" sz="2400" b="1" dirty="0">
              <a:latin typeface="Trebuchet MS" panose="020B0603020202020204" pitchFamily="34" charset="0"/>
            </a:endParaRPr>
          </a:p>
          <a:p>
            <a:pPr algn="ctr"/>
            <a:r>
              <a:rPr lang="en-US" sz="2400" b="1" dirty="0">
                <a:latin typeface="Trebuchet MS" panose="020B0603020202020204" pitchFamily="34" charset="0"/>
              </a:rPr>
              <a:t>Strategia Națională pentru Dezvoltare Durabilă. Orizonturi 2013-2020-2030 (SNDD)</a:t>
            </a:r>
            <a:endParaRPr lang="ro-RO" sz="2400" dirty="0">
              <a:latin typeface="Trebuchet MS" panose="020B0603020202020204" pitchFamily="34" charset="0"/>
            </a:endParaRPr>
          </a:p>
          <a:p>
            <a:pPr algn="l"/>
            <a:r>
              <a:rPr lang="ro-RO" sz="2600" dirty="0">
                <a:latin typeface="Trebuchet MS" panose="020B0603020202020204" pitchFamily="34" charset="0"/>
              </a:rPr>
              <a:t>9</a:t>
            </a:r>
            <a:r>
              <a:rPr lang="ro-RO" sz="2600" b="1" dirty="0">
                <a:latin typeface="Trebuchet MS" panose="020B0603020202020204" pitchFamily="34" charset="0"/>
              </a:rPr>
              <a:t>. </a:t>
            </a:r>
            <a:r>
              <a:rPr lang="en-US" sz="1900" b="1" dirty="0">
                <a:latin typeface="Trebuchet MS" panose="020B0603020202020204" pitchFamily="34" charset="0"/>
              </a:rPr>
              <a:t>,,Industrie, inovatie si infrastructura” </a:t>
            </a:r>
            <a:r>
              <a:rPr lang="ro-RO" sz="1900" dirty="0">
                <a:latin typeface="Trebuchet MS" panose="020B0603020202020204" pitchFamily="34" charset="0"/>
              </a:rPr>
              <a:t>- </a:t>
            </a:r>
            <a:r>
              <a:rPr lang="en-US" sz="1900" dirty="0">
                <a:latin typeface="Trebuchet MS" panose="020B0603020202020204" pitchFamily="34" charset="0"/>
              </a:rPr>
              <a:t> Construirea unor infrastructuri reziliente, promovarea industrializãrii durabile şi încurajarea inovatiei . </a:t>
            </a:r>
            <a:endParaRPr lang="ro-RO" sz="1900" dirty="0">
              <a:latin typeface="Trebuchet MS" panose="020B0603020202020204" pitchFamily="34" charset="0"/>
            </a:endParaRPr>
          </a:p>
          <a:p>
            <a:pPr algn="just"/>
            <a:r>
              <a:rPr lang="en-US" sz="1900" dirty="0">
                <a:latin typeface="Trebuchet MS" panose="020B0603020202020204" pitchFamily="34" charset="0"/>
              </a:rPr>
              <a:t>Strategia propune dezvoltarea infrastructurii calitative, fi abile, sigure și durabile, pentru a sprijini dezvoltarea economică și bunăstarea pentru toți, integrarea întreprinderilor mici și mijloci în lanțuri valorice și pe piețe externe, modernizarea infrastructurii și reabilitarea durabilă a industriilor pentru utilizarea efi cientă a resurselor, prin adoptarea tehnologiilor și proceselor industriale curate și ecologice, întărirea cercetării științifi ce și colaborarea cu mediul privat, modernizarea capacităților tehnologice ale sectoarelor industriale, încurajarea inovațiilor și creșterea semnifi cativă a numărului de angajați în cercetare și dezvoltare</a:t>
            </a:r>
            <a:r>
              <a:rPr lang="ro-RO" sz="1900" dirty="0">
                <a:latin typeface="Trebuchet MS" panose="020B0603020202020204" pitchFamily="34" charset="0"/>
              </a:rPr>
              <a:t>.</a:t>
            </a:r>
            <a:endParaRPr lang="en-US" sz="1900" dirty="0">
              <a:latin typeface="Trebuchet MS" panose="020B0603020202020204" pitchFamily="34" charset="0"/>
            </a:endParaRPr>
          </a:p>
        </p:txBody>
      </p:sp>
      <p:pic>
        <p:nvPicPr>
          <p:cNvPr id="4" name="Picture 3" descr="Header colo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a:xfrm>
            <a:off x="1920240" y="873760"/>
            <a:ext cx="7106920" cy="692150"/>
          </a:xfrm>
          <a:prstGeom prst="rect">
            <a:avLst/>
          </a:prstGeom>
          <a:noFill/>
          <a:ln>
            <a:noFill/>
          </a:ln>
        </p:spPr>
      </p:pic>
    </p:spTree>
    <p:extLst>
      <p:ext uri="{BB962C8B-B14F-4D97-AF65-F5344CB8AC3E}">
        <p14:creationId xmlns:p14="http://schemas.microsoft.com/office/powerpoint/2010/main" val="22767778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57000">
              <a:srgbClr val="FFFF00">
                <a:alpha val="32000"/>
              </a:srgbClr>
            </a:gs>
            <a:gs pos="74000">
              <a:schemeClr val="accent1">
                <a:lumMod val="45000"/>
                <a:lumOff val="55000"/>
              </a:schemeClr>
            </a:gs>
            <a:gs pos="91000">
              <a:schemeClr val="accent1">
                <a:lumMod val="45000"/>
                <a:lumOff val="55000"/>
              </a:schemeClr>
            </a:gs>
            <a:gs pos="100000">
              <a:schemeClr val="accent1">
                <a:lumMod val="30000"/>
                <a:lumOff val="70000"/>
              </a:schemeClr>
            </a:gs>
          </a:gsLst>
          <a:lin ang="16200000" scaled="1"/>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788795" y="2023745"/>
            <a:ext cx="8262620" cy="1277620"/>
          </a:xfrm>
        </p:spPr>
        <p:txBody>
          <a:bodyPr>
            <a:normAutofit/>
          </a:bodyPr>
          <a:lstStyle/>
          <a:p>
            <a:pPr algn="ctr"/>
            <a:r>
              <a:rPr lang="en-US" alt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r>
              <a:rPr 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CONSTRUIM COMUNI</a:t>
            </a:r>
            <a:r>
              <a:rPr lang="ro-RO" alt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TĂȚI ȘI OAMENI PRIN DIALOG STRUCTURAT ȘI PARTICIPARE PUBLICĂ</a:t>
            </a:r>
            <a:r>
              <a:rPr 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p>
        </p:txBody>
      </p:sp>
      <p:sp>
        <p:nvSpPr>
          <p:cNvPr id="3" name="Subtitle 2"/>
          <p:cNvSpPr>
            <a:spLocks noGrp="1"/>
          </p:cNvSpPr>
          <p:nvPr>
            <p:ph type="subTitle" idx="1"/>
          </p:nvPr>
        </p:nvSpPr>
        <p:spPr>
          <a:xfrm>
            <a:off x="274321" y="3705860"/>
            <a:ext cx="11756570" cy="2969260"/>
          </a:xfrm>
          <a:solidFill>
            <a:srgbClr val="FFFF00"/>
          </a:solidFill>
        </p:spPr>
        <p:txBody>
          <a:bodyPr>
            <a:normAutofit/>
          </a:bodyPr>
          <a:lstStyle/>
          <a:p>
            <a:pPr algn="ctr"/>
            <a:endParaRPr lang="ro-RO" sz="2400" b="1" dirty="0">
              <a:latin typeface="Trebuchet MS" panose="020B0603020202020204" pitchFamily="34" charset="0"/>
            </a:endParaRPr>
          </a:p>
          <a:p>
            <a:pPr algn="ctr"/>
            <a:r>
              <a:rPr lang="en-US" sz="2400" b="1" dirty="0">
                <a:latin typeface="Trebuchet MS" panose="020B0603020202020204" pitchFamily="34" charset="0"/>
              </a:rPr>
              <a:t>Strategia Națională pentru Dezvoltare Durabilă. Orizonturi 2013-2020-2030 (SNDD)</a:t>
            </a:r>
            <a:endParaRPr lang="ro-RO" sz="2400" dirty="0">
              <a:latin typeface="Trebuchet MS" panose="020B0603020202020204" pitchFamily="34" charset="0"/>
            </a:endParaRPr>
          </a:p>
          <a:p>
            <a:pPr algn="l"/>
            <a:r>
              <a:rPr lang="ro-RO" sz="2600" dirty="0">
                <a:latin typeface="Trebuchet MS" panose="020B0603020202020204" pitchFamily="34" charset="0"/>
              </a:rPr>
              <a:t>10</a:t>
            </a:r>
            <a:r>
              <a:rPr lang="ro-RO" sz="2600" b="1" dirty="0">
                <a:latin typeface="Trebuchet MS" panose="020B0603020202020204" pitchFamily="34" charset="0"/>
              </a:rPr>
              <a:t>. </a:t>
            </a:r>
            <a:r>
              <a:rPr lang="en-US" sz="1800" b="1" dirty="0">
                <a:latin typeface="Trebuchet MS" panose="020B0603020202020204" pitchFamily="34" charset="0"/>
              </a:rPr>
              <a:t>,,Inegalitati reduse” </a:t>
            </a:r>
            <a:r>
              <a:rPr lang="ro-RO" sz="1800" dirty="0">
                <a:latin typeface="Trebuchet MS" panose="020B0603020202020204" pitchFamily="34" charset="0"/>
              </a:rPr>
              <a:t>- </a:t>
            </a:r>
            <a:r>
              <a:rPr lang="en-US" sz="1800" dirty="0">
                <a:latin typeface="Trebuchet MS" panose="020B0603020202020204" pitchFamily="34" charset="0"/>
              </a:rPr>
              <a:t>Reducerea inegalitã</a:t>
            </a:r>
            <a:r>
              <a:rPr lang="ro-RO" sz="1800" dirty="0">
                <a:latin typeface="Trebuchet MS" panose="020B0603020202020204" pitchFamily="34" charset="0"/>
              </a:rPr>
              <a:t>ți</a:t>
            </a:r>
            <a:r>
              <a:rPr lang="en-US" sz="1800" dirty="0">
                <a:latin typeface="Trebuchet MS" panose="020B0603020202020204" pitchFamily="34" charset="0"/>
              </a:rPr>
              <a:t>lor în interiorul </a:t>
            </a:r>
            <a:r>
              <a:rPr lang="ro-RO" sz="1800" dirty="0">
                <a:latin typeface="Trebuchet MS" panose="020B0603020202020204" pitchFamily="34" charset="0"/>
              </a:rPr>
              <a:t>ț</a:t>
            </a:r>
            <a:r>
              <a:rPr lang="en-US" sz="1800" dirty="0">
                <a:latin typeface="Trebuchet MS" panose="020B0603020202020204" pitchFamily="34" charset="0"/>
              </a:rPr>
              <a:t>ãrilor şi între </a:t>
            </a:r>
            <a:r>
              <a:rPr lang="ro-RO" sz="1800" dirty="0">
                <a:latin typeface="Trebuchet MS" panose="020B0603020202020204" pitchFamily="34" charset="0"/>
              </a:rPr>
              <a:t>ț</a:t>
            </a:r>
            <a:r>
              <a:rPr lang="en-US" sz="1800" dirty="0">
                <a:latin typeface="Trebuchet MS" panose="020B0603020202020204" pitchFamily="34" charset="0"/>
              </a:rPr>
              <a:t>ãri . </a:t>
            </a:r>
            <a:endParaRPr lang="ro-RO" sz="1800" dirty="0">
              <a:latin typeface="Trebuchet MS" panose="020B0603020202020204" pitchFamily="34" charset="0"/>
            </a:endParaRPr>
          </a:p>
          <a:p>
            <a:pPr algn="just"/>
            <a:r>
              <a:rPr lang="en-US" sz="1800" dirty="0">
                <a:latin typeface="Trebuchet MS" panose="020B0603020202020204" pitchFamily="34" charset="0"/>
              </a:rPr>
              <a:t>Strategia propune reducerea decalajelor, eliminarea discriminărilor de orice fel și politici de realizare progresivă a unei egalități sporite, în special fi scale, salariale, educaționale și de protecție socială. </a:t>
            </a:r>
          </a:p>
        </p:txBody>
      </p:sp>
      <p:pic>
        <p:nvPicPr>
          <p:cNvPr id="4" name="Picture 3" descr="Header colo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a:xfrm>
            <a:off x="1920240" y="873760"/>
            <a:ext cx="7106920" cy="692150"/>
          </a:xfrm>
          <a:prstGeom prst="rect">
            <a:avLst/>
          </a:prstGeom>
          <a:noFill/>
          <a:ln>
            <a:noFill/>
          </a:ln>
        </p:spPr>
      </p:pic>
    </p:spTree>
    <p:extLst>
      <p:ext uri="{BB962C8B-B14F-4D97-AF65-F5344CB8AC3E}">
        <p14:creationId xmlns:p14="http://schemas.microsoft.com/office/powerpoint/2010/main" val="17474760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57000">
              <a:srgbClr val="FFFF00">
                <a:alpha val="32000"/>
              </a:srgbClr>
            </a:gs>
            <a:gs pos="74000">
              <a:schemeClr val="accent1">
                <a:lumMod val="45000"/>
                <a:lumOff val="55000"/>
              </a:schemeClr>
            </a:gs>
            <a:gs pos="91000">
              <a:schemeClr val="accent1">
                <a:lumMod val="45000"/>
                <a:lumOff val="55000"/>
              </a:schemeClr>
            </a:gs>
            <a:gs pos="100000">
              <a:schemeClr val="accent1">
                <a:lumMod val="30000"/>
                <a:lumOff val="70000"/>
              </a:schemeClr>
            </a:gs>
          </a:gsLst>
          <a:lin ang="16200000" scaled="1"/>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788795" y="2023745"/>
            <a:ext cx="8262620" cy="1277620"/>
          </a:xfrm>
        </p:spPr>
        <p:txBody>
          <a:bodyPr>
            <a:normAutofit/>
          </a:bodyPr>
          <a:lstStyle/>
          <a:p>
            <a:pPr algn="ctr"/>
            <a:r>
              <a:rPr lang="en-US" alt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r>
              <a:rPr 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CONSTRUIM COMUNI</a:t>
            </a:r>
            <a:r>
              <a:rPr lang="ro-RO" alt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TĂȚI ȘI OAMENI PRIN DIALOG STRUCTURAT ȘI PARTICIPARE PUBLICĂ</a:t>
            </a:r>
            <a:r>
              <a:rPr 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p>
        </p:txBody>
      </p:sp>
      <p:sp>
        <p:nvSpPr>
          <p:cNvPr id="3" name="Subtitle 2"/>
          <p:cNvSpPr>
            <a:spLocks noGrp="1"/>
          </p:cNvSpPr>
          <p:nvPr>
            <p:ph type="subTitle" idx="1"/>
          </p:nvPr>
        </p:nvSpPr>
        <p:spPr>
          <a:xfrm>
            <a:off x="274321" y="3705860"/>
            <a:ext cx="11756570" cy="2969260"/>
          </a:xfrm>
          <a:solidFill>
            <a:srgbClr val="FFFF00"/>
          </a:solidFill>
        </p:spPr>
        <p:txBody>
          <a:bodyPr>
            <a:normAutofit fontScale="92500" lnSpcReduction="10000"/>
          </a:bodyPr>
          <a:lstStyle/>
          <a:p>
            <a:pPr algn="ctr"/>
            <a:endParaRPr lang="ro-RO" sz="2000" b="1" dirty="0">
              <a:latin typeface="Trebuchet MS" panose="020B0603020202020204" pitchFamily="34" charset="0"/>
            </a:endParaRPr>
          </a:p>
          <a:p>
            <a:pPr algn="ctr"/>
            <a:r>
              <a:rPr lang="en-US" sz="2000" b="1" dirty="0">
                <a:latin typeface="Trebuchet MS" panose="020B0603020202020204" pitchFamily="34" charset="0"/>
              </a:rPr>
              <a:t>Strategia Națională pentru Dezvoltare Durabilă. Orizonturi 2013-2020-2030 (SNDD)</a:t>
            </a:r>
            <a:endParaRPr lang="ro-RO" sz="2000" b="1" dirty="0">
              <a:latin typeface="Trebuchet MS" panose="020B0603020202020204" pitchFamily="34" charset="0"/>
            </a:endParaRPr>
          </a:p>
          <a:p>
            <a:pPr lvl="0" algn="ctr"/>
            <a:r>
              <a:rPr lang="ro-RO" sz="2400" dirty="0">
                <a:latin typeface="Trebuchet MS" panose="020B0603020202020204" pitchFamily="34" charset="0"/>
              </a:rPr>
              <a:t>11</a:t>
            </a:r>
            <a:r>
              <a:rPr lang="ro-RO" sz="2400" b="1" dirty="0">
                <a:latin typeface="Trebuchet MS" panose="020B0603020202020204" pitchFamily="34" charset="0"/>
              </a:rPr>
              <a:t>.</a:t>
            </a:r>
            <a:r>
              <a:rPr lang="en-US" sz="1900" b="1" dirty="0">
                <a:latin typeface="Trebuchet MS" panose="020B0603020202020204" pitchFamily="34" charset="0"/>
              </a:rPr>
              <a:t> ,,Orase si comunitati durabile”</a:t>
            </a:r>
            <a:r>
              <a:rPr lang="ro-RO" sz="1900" b="1" dirty="0">
                <a:latin typeface="Trebuchet MS" panose="020B0603020202020204" pitchFamily="34" charset="0"/>
              </a:rPr>
              <a:t> </a:t>
            </a:r>
            <a:r>
              <a:rPr lang="ro-RO" sz="1900" dirty="0">
                <a:latin typeface="Trebuchet MS" panose="020B0603020202020204" pitchFamily="34" charset="0"/>
              </a:rPr>
              <a:t>- </a:t>
            </a:r>
            <a:r>
              <a:rPr lang="en-US" sz="1900" dirty="0">
                <a:latin typeface="Trebuchet MS" panose="020B0603020202020204" pitchFamily="34" charset="0"/>
              </a:rPr>
              <a:t> Dezvoltarea oraşelor şi a aşezãrilor umane pentru ca ele sã f</a:t>
            </a:r>
            <a:r>
              <a:rPr lang="ro-RO" sz="1900" dirty="0">
                <a:latin typeface="Trebuchet MS" panose="020B0603020202020204" pitchFamily="34" charset="0"/>
              </a:rPr>
              <a:t>i</a:t>
            </a:r>
            <a:r>
              <a:rPr lang="en-US" sz="1900" dirty="0">
                <a:latin typeface="Trebuchet MS" panose="020B0603020202020204" pitchFamily="34" charset="0"/>
              </a:rPr>
              <a:t>e deschise tuturor, sigure, reziliente şi durabile. </a:t>
            </a:r>
            <a:endParaRPr lang="ro-RO" sz="1900" dirty="0">
              <a:latin typeface="Trebuchet MS" panose="020B0603020202020204" pitchFamily="34" charset="0"/>
            </a:endParaRPr>
          </a:p>
          <a:p>
            <a:pPr lvl="0" algn="just"/>
            <a:r>
              <a:rPr lang="en-US" sz="1900" dirty="0">
                <a:latin typeface="Trebuchet MS" panose="020B0603020202020204" pitchFamily="34" charset="0"/>
              </a:rPr>
              <a:t>Strategia vizează asigurarea condițiilor pentru o viață demnă a cetățenilor din comunitățile urbane și rurale prin accesul la locuințe și servicii de bază adecvate, sigure și la prețuri accesibile; accesul la transport public eficient, la prețuri echitabile și accesibile pentru toți; promovarea conceptului de smart-city; consolidarea eforturilor de protecție și salvgardare a patrimoniului cultural; reducerea impactului negativ asupra mediului în orașe, inclusiv prin acordarea unei atenții deosebite calității aerului și mediului în general. </a:t>
            </a:r>
          </a:p>
          <a:p>
            <a:pPr algn="ctr"/>
            <a:endParaRPr lang="ro-RO" sz="2000" b="1" dirty="0">
              <a:latin typeface="Trebuchet MS" panose="020B0603020202020204" pitchFamily="34" charset="0"/>
            </a:endParaRPr>
          </a:p>
        </p:txBody>
      </p:sp>
      <p:pic>
        <p:nvPicPr>
          <p:cNvPr id="4" name="Picture 3" descr="Header colo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a:xfrm>
            <a:off x="1920240" y="873760"/>
            <a:ext cx="7106920" cy="692150"/>
          </a:xfrm>
          <a:prstGeom prst="rect">
            <a:avLst/>
          </a:prstGeom>
          <a:noFill/>
          <a:ln>
            <a:noFill/>
          </a:ln>
        </p:spPr>
      </p:pic>
    </p:spTree>
    <p:extLst>
      <p:ext uri="{BB962C8B-B14F-4D97-AF65-F5344CB8AC3E}">
        <p14:creationId xmlns:p14="http://schemas.microsoft.com/office/powerpoint/2010/main" val="2635392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57000">
              <a:srgbClr val="FFFF00">
                <a:alpha val="32000"/>
              </a:srgbClr>
            </a:gs>
            <a:gs pos="74000">
              <a:schemeClr val="accent1">
                <a:lumMod val="45000"/>
                <a:lumOff val="55000"/>
              </a:schemeClr>
            </a:gs>
            <a:gs pos="91000">
              <a:schemeClr val="accent1">
                <a:lumMod val="45000"/>
                <a:lumOff val="55000"/>
              </a:schemeClr>
            </a:gs>
            <a:gs pos="100000">
              <a:schemeClr val="accent1">
                <a:lumMod val="30000"/>
                <a:lumOff val="70000"/>
              </a:schemeClr>
            </a:gs>
          </a:gsLst>
          <a:lin ang="16200000" scaled="1"/>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788795" y="2023745"/>
            <a:ext cx="8262620" cy="1277620"/>
          </a:xfrm>
        </p:spPr>
        <p:txBody>
          <a:bodyPr>
            <a:normAutofit/>
          </a:bodyPr>
          <a:lstStyle/>
          <a:p>
            <a:pPr algn="ctr"/>
            <a:r>
              <a:rPr lang="en-US" alt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r>
              <a:rPr 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CONSTRUIM COMUNI</a:t>
            </a:r>
            <a:r>
              <a:rPr lang="ro-RO" alt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TĂȚI ȘI OAMENI PRIN DIALOG STRUCTURAT ȘI PARTICIPARE PUBLICĂ</a:t>
            </a:r>
            <a:r>
              <a:rPr 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p>
        </p:txBody>
      </p:sp>
      <p:sp>
        <p:nvSpPr>
          <p:cNvPr id="3" name="Subtitle 2"/>
          <p:cNvSpPr>
            <a:spLocks noGrp="1"/>
          </p:cNvSpPr>
          <p:nvPr>
            <p:ph type="subTitle" idx="1"/>
          </p:nvPr>
        </p:nvSpPr>
        <p:spPr>
          <a:xfrm>
            <a:off x="192259" y="3888740"/>
            <a:ext cx="11756570" cy="2969260"/>
          </a:xfrm>
          <a:solidFill>
            <a:srgbClr val="FFFF00"/>
          </a:solidFill>
        </p:spPr>
        <p:txBody>
          <a:bodyPr>
            <a:normAutofit lnSpcReduction="10000"/>
          </a:bodyPr>
          <a:lstStyle/>
          <a:p>
            <a:pPr algn="ctr"/>
            <a:endParaRPr lang="ro-RO" sz="2000" b="1" dirty="0">
              <a:latin typeface="Trebuchet MS" panose="020B0603020202020204" pitchFamily="34" charset="0"/>
            </a:endParaRPr>
          </a:p>
          <a:p>
            <a:pPr algn="ctr"/>
            <a:r>
              <a:rPr lang="en-US" sz="2000" b="1" dirty="0">
                <a:latin typeface="Trebuchet MS" panose="020B0603020202020204" pitchFamily="34" charset="0"/>
              </a:rPr>
              <a:t>Strategia Națională pentru Dezvoltare Durabilă. Orizonturi 2013-2020-2030 (SNDD)</a:t>
            </a:r>
            <a:endParaRPr lang="ro-RO" sz="2000" b="1" dirty="0">
              <a:latin typeface="Trebuchet MS" panose="020B0603020202020204" pitchFamily="34" charset="0"/>
            </a:endParaRPr>
          </a:p>
          <a:p>
            <a:pPr lvl="0" algn="ctr"/>
            <a:r>
              <a:rPr lang="ro-RO" sz="2400" dirty="0">
                <a:latin typeface="Trebuchet MS" panose="020B0603020202020204" pitchFamily="34" charset="0"/>
              </a:rPr>
              <a:t>12. </a:t>
            </a:r>
            <a:r>
              <a:rPr lang="en-US" sz="1800" b="1" dirty="0">
                <a:latin typeface="Trebuchet MS" panose="020B0603020202020204" pitchFamily="34" charset="0"/>
              </a:rPr>
              <a:t>,,Consum si productie responsabile” </a:t>
            </a:r>
            <a:r>
              <a:rPr lang="ro-RO" sz="1800" b="1" dirty="0">
                <a:latin typeface="Trebuchet MS" panose="020B0603020202020204" pitchFamily="34" charset="0"/>
              </a:rPr>
              <a:t> </a:t>
            </a:r>
            <a:r>
              <a:rPr lang="ro-RO" sz="1800" dirty="0">
                <a:latin typeface="Trebuchet MS" panose="020B0603020202020204" pitchFamily="34" charset="0"/>
              </a:rPr>
              <a:t>- </a:t>
            </a:r>
            <a:r>
              <a:rPr lang="en-US" sz="1800" dirty="0">
                <a:latin typeface="Trebuchet MS" panose="020B0603020202020204" pitchFamily="34" charset="0"/>
              </a:rPr>
              <a:t>Asigurarea unor modele de consum şi produc</a:t>
            </a:r>
            <a:r>
              <a:rPr lang="ro-RO" sz="1800" dirty="0">
                <a:latin typeface="Trebuchet MS" panose="020B0603020202020204" pitchFamily="34" charset="0"/>
              </a:rPr>
              <a:t>ț</a:t>
            </a:r>
            <a:r>
              <a:rPr lang="en-US" sz="1800" dirty="0">
                <a:latin typeface="Trebuchet MS" panose="020B0603020202020204" pitchFamily="34" charset="0"/>
              </a:rPr>
              <a:t>ie durabile. </a:t>
            </a:r>
            <a:endParaRPr lang="ro-RO" sz="1800" dirty="0">
              <a:latin typeface="Trebuchet MS" panose="020B0603020202020204" pitchFamily="34" charset="0"/>
            </a:endParaRPr>
          </a:p>
          <a:p>
            <a:pPr lvl="0" algn="just"/>
            <a:r>
              <a:rPr lang="en-US" sz="1800" dirty="0">
                <a:latin typeface="Trebuchet MS" panose="020B0603020202020204" pitchFamily="34" charset="0"/>
              </a:rPr>
              <a:t>Strategia propune trecerea etapizată la un nou model de dezvoltare prin introducerea unor elemente ale economiei circulare, creșterea productivități resurselor, reducerea risipei de alimente și a deșeurilor, prin: diminuarea generării, de consumuri la toate nivelurile sale; reciclare și reutilizare; încurajarea companiilor să adopte practici durabile și să integreze informațiile privind durabilitatea activităților lor în ciclul de raportare; promovarea practicilor durabile de achiziții publice; conștientizarea cetățenilor asupra a ce înseamnă un stil de viață în armonie cu natura</a:t>
            </a:r>
            <a:endParaRPr lang="ro-RO" sz="1800" b="1" dirty="0">
              <a:latin typeface="Trebuchet MS" panose="020B0603020202020204" pitchFamily="34" charset="0"/>
            </a:endParaRPr>
          </a:p>
        </p:txBody>
      </p:sp>
      <p:pic>
        <p:nvPicPr>
          <p:cNvPr id="4" name="Picture 3" descr="Header colo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a:xfrm>
            <a:off x="1920240" y="873760"/>
            <a:ext cx="7106920" cy="692150"/>
          </a:xfrm>
          <a:prstGeom prst="rect">
            <a:avLst/>
          </a:prstGeom>
          <a:noFill/>
          <a:ln>
            <a:noFill/>
          </a:ln>
        </p:spPr>
      </p:pic>
    </p:spTree>
    <p:extLst>
      <p:ext uri="{BB962C8B-B14F-4D97-AF65-F5344CB8AC3E}">
        <p14:creationId xmlns:p14="http://schemas.microsoft.com/office/powerpoint/2010/main" val="10852531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57000">
              <a:srgbClr val="FFFF00">
                <a:alpha val="32000"/>
              </a:srgbClr>
            </a:gs>
            <a:gs pos="74000">
              <a:schemeClr val="accent1">
                <a:lumMod val="45000"/>
                <a:lumOff val="55000"/>
              </a:schemeClr>
            </a:gs>
            <a:gs pos="91000">
              <a:schemeClr val="accent1">
                <a:lumMod val="45000"/>
                <a:lumOff val="55000"/>
              </a:schemeClr>
            </a:gs>
            <a:gs pos="100000">
              <a:schemeClr val="accent1">
                <a:lumMod val="30000"/>
                <a:lumOff val="70000"/>
              </a:schemeClr>
            </a:gs>
          </a:gsLst>
          <a:lin ang="16200000" scaled="1"/>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788795" y="2023745"/>
            <a:ext cx="8262620" cy="1277620"/>
          </a:xfrm>
        </p:spPr>
        <p:txBody>
          <a:bodyPr>
            <a:normAutofit/>
          </a:bodyPr>
          <a:lstStyle/>
          <a:p>
            <a:pPr algn="ctr"/>
            <a:r>
              <a:rPr lang="en-US" alt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r>
              <a:rPr 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CONSTRUIM COMUNI</a:t>
            </a:r>
            <a:r>
              <a:rPr lang="ro-RO" alt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TĂȚI ȘI OAMENI PRIN DIALOG STRUCTURAT ȘI PARTICIPARE PUBLICĂ</a:t>
            </a:r>
            <a:r>
              <a:rPr 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p>
        </p:txBody>
      </p:sp>
      <p:sp>
        <p:nvSpPr>
          <p:cNvPr id="3" name="Subtitle 2"/>
          <p:cNvSpPr>
            <a:spLocks noGrp="1"/>
          </p:cNvSpPr>
          <p:nvPr>
            <p:ph type="subTitle" idx="1"/>
          </p:nvPr>
        </p:nvSpPr>
        <p:spPr>
          <a:xfrm>
            <a:off x="274321" y="3705860"/>
            <a:ext cx="11756570" cy="2969260"/>
          </a:xfrm>
          <a:solidFill>
            <a:srgbClr val="FFFF00"/>
          </a:solidFill>
        </p:spPr>
        <p:txBody>
          <a:bodyPr>
            <a:normAutofit/>
          </a:bodyPr>
          <a:lstStyle/>
          <a:p>
            <a:pPr algn="ctr"/>
            <a:endParaRPr lang="ro-RO" sz="2000" b="1" dirty="0">
              <a:latin typeface="Trebuchet MS" panose="020B0603020202020204" pitchFamily="34" charset="0"/>
            </a:endParaRPr>
          </a:p>
          <a:p>
            <a:pPr algn="ctr"/>
            <a:r>
              <a:rPr lang="en-US" sz="2000" b="1" dirty="0">
                <a:latin typeface="Trebuchet MS" panose="020B0603020202020204" pitchFamily="34" charset="0"/>
              </a:rPr>
              <a:t>Strategia Națională pentru Dezvoltare Durabilă. Orizonturi 2013-2020-2030 (SNDD)</a:t>
            </a:r>
            <a:endParaRPr lang="ro-RO" sz="2000" b="1" dirty="0">
              <a:latin typeface="Trebuchet MS" panose="020B0603020202020204" pitchFamily="34" charset="0"/>
            </a:endParaRPr>
          </a:p>
          <a:p>
            <a:pPr algn="ctr"/>
            <a:r>
              <a:rPr lang="ro-RO" sz="2400" dirty="0">
                <a:latin typeface="Trebuchet MS" panose="020B0603020202020204" pitchFamily="34" charset="0"/>
              </a:rPr>
              <a:t>13.</a:t>
            </a:r>
            <a:r>
              <a:rPr lang="en-US" sz="1800" dirty="0">
                <a:latin typeface="Trebuchet MS" panose="020B0603020202020204" pitchFamily="34" charset="0"/>
              </a:rPr>
              <a:t> </a:t>
            </a:r>
            <a:r>
              <a:rPr lang="en-US" sz="1800" b="1" dirty="0">
                <a:latin typeface="Trebuchet MS" panose="020B0603020202020204" pitchFamily="34" charset="0"/>
              </a:rPr>
              <a:t>,,Actiune climatica”</a:t>
            </a:r>
            <a:r>
              <a:rPr lang="ro-RO" sz="1800" dirty="0">
                <a:latin typeface="Trebuchet MS" panose="020B0603020202020204" pitchFamily="34" charset="0"/>
              </a:rPr>
              <a:t> - </a:t>
            </a:r>
            <a:r>
              <a:rPr lang="en-US" sz="1800" dirty="0">
                <a:latin typeface="Trebuchet MS" panose="020B0603020202020204" pitchFamily="34" charset="0"/>
              </a:rPr>
              <a:t> Luarea unor mãsuri urgente de combatere a schimbãrilor climatice şi a impactului lor. </a:t>
            </a:r>
            <a:endParaRPr lang="ro-RO" sz="1800" dirty="0">
              <a:latin typeface="Trebuchet MS" panose="020B0603020202020204" pitchFamily="34" charset="0"/>
            </a:endParaRPr>
          </a:p>
          <a:p>
            <a:pPr algn="just"/>
            <a:r>
              <a:rPr lang="en-US" sz="1800" dirty="0">
                <a:latin typeface="Trebuchet MS" panose="020B0603020202020204" pitchFamily="34" charset="0"/>
              </a:rPr>
              <a:t>Strategia vizează consolidarea capacității de adaptare și reziliență a României pentru a combate pericolele legate de schimbările climatice și dezastrele naturale prin integrarea măsurilor de diminuare și de adaptare la schimbările climatice și dezastrele naturale atât în strategiile cât și în politicile naționale și în planificarea și creșterea nivelului de educație și conștientizare privind schimbările climatice.</a:t>
            </a:r>
            <a:endParaRPr lang="ro-RO" sz="1800" b="1" dirty="0">
              <a:latin typeface="Trebuchet MS" panose="020B0603020202020204" pitchFamily="34" charset="0"/>
            </a:endParaRPr>
          </a:p>
        </p:txBody>
      </p:sp>
      <p:pic>
        <p:nvPicPr>
          <p:cNvPr id="4" name="Picture 3" descr="Header colo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a:xfrm>
            <a:off x="1920240" y="873760"/>
            <a:ext cx="7106920" cy="692150"/>
          </a:xfrm>
          <a:prstGeom prst="rect">
            <a:avLst/>
          </a:prstGeom>
          <a:noFill/>
          <a:ln>
            <a:noFill/>
          </a:ln>
        </p:spPr>
      </p:pic>
    </p:spTree>
    <p:extLst>
      <p:ext uri="{BB962C8B-B14F-4D97-AF65-F5344CB8AC3E}">
        <p14:creationId xmlns:p14="http://schemas.microsoft.com/office/powerpoint/2010/main" val="34607159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57000">
              <a:srgbClr val="FFFF00">
                <a:alpha val="32000"/>
              </a:srgbClr>
            </a:gs>
            <a:gs pos="74000">
              <a:schemeClr val="accent1">
                <a:lumMod val="45000"/>
                <a:lumOff val="55000"/>
              </a:schemeClr>
            </a:gs>
            <a:gs pos="91000">
              <a:schemeClr val="accent1">
                <a:lumMod val="45000"/>
                <a:lumOff val="55000"/>
              </a:schemeClr>
            </a:gs>
            <a:gs pos="100000">
              <a:schemeClr val="accent1">
                <a:lumMod val="30000"/>
                <a:lumOff val="70000"/>
              </a:schemeClr>
            </a:gs>
          </a:gsLst>
          <a:lin ang="16200000" scaled="1"/>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788795" y="2023745"/>
            <a:ext cx="8262620" cy="1277620"/>
          </a:xfrm>
        </p:spPr>
        <p:txBody>
          <a:bodyPr>
            <a:normAutofit/>
          </a:bodyPr>
          <a:lstStyle/>
          <a:p>
            <a:pPr algn="ctr"/>
            <a:r>
              <a:rPr lang="en-US" alt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r>
              <a:rPr lang="en-US" sz="2800" b="1" dirty="0">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CONSTRUIM COMUNI</a:t>
            </a:r>
            <a:r>
              <a:rPr lang="ro-RO" alt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TĂȚI ȘI OAMENI PRIN DIALOG STRUCTURAT ȘI PARTICIPARE PUBLICĂ</a:t>
            </a:r>
            <a:r>
              <a:rPr lang="en-US" sz="2800" b="1" dirty="0" err="1">
                <a:solidFill>
                  <a:srgbClr val="002060"/>
                </a:solidFill>
                <a:effectLst/>
                <a:latin typeface="Trebuchet MS" panose="020B0603020202020204" pitchFamily="34" charset="0"/>
                <a:ea typeface="Times New Roman" panose="02020603050405020304" pitchFamily="18" charset="0"/>
                <a:cs typeface="Times New Roman" panose="02020603050405020304" pitchFamily="18" charset="0"/>
              </a:rPr>
              <a:t>”</a:t>
            </a:r>
          </a:p>
        </p:txBody>
      </p:sp>
      <p:sp>
        <p:nvSpPr>
          <p:cNvPr id="3" name="Subtitle 2"/>
          <p:cNvSpPr>
            <a:spLocks noGrp="1"/>
          </p:cNvSpPr>
          <p:nvPr>
            <p:ph type="subTitle" idx="1"/>
          </p:nvPr>
        </p:nvSpPr>
        <p:spPr>
          <a:xfrm>
            <a:off x="274321" y="3705860"/>
            <a:ext cx="11756570" cy="2969260"/>
          </a:xfrm>
          <a:solidFill>
            <a:srgbClr val="FFFF00"/>
          </a:solidFill>
        </p:spPr>
        <p:txBody>
          <a:bodyPr>
            <a:normAutofit/>
          </a:bodyPr>
          <a:lstStyle/>
          <a:p>
            <a:pPr algn="ctr"/>
            <a:endParaRPr lang="ro-RO" sz="2000" b="1" dirty="0">
              <a:latin typeface="Trebuchet MS" panose="020B0603020202020204" pitchFamily="34" charset="0"/>
            </a:endParaRPr>
          </a:p>
          <a:p>
            <a:pPr algn="ctr"/>
            <a:r>
              <a:rPr lang="en-US" sz="2000" b="1" dirty="0">
                <a:latin typeface="Trebuchet MS" panose="020B0603020202020204" pitchFamily="34" charset="0"/>
              </a:rPr>
              <a:t>Strategia Națională pentru Dezvoltare Durabilă. Orizonturi 2013-2020-2030 (SNDD)</a:t>
            </a:r>
            <a:endParaRPr lang="ro-RO" sz="2000" b="1" dirty="0">
              <a:latin typeface="Trebuchet MS" panose="020B0603020202020204" pitchFamily="34" charset="0"/>
            </a:endParaRPr>
          </a:p>
          <a:p>
            <a:pPr algn="ctr"/>
            <a:r>
              <a:rPr lang="ro-RO" sz="2000" b="1" dirty="0">
                <a:latin typeface="Trebuchet MS" panose="020B0603020202020204" pitchFamily="34" charset="0"/>
              </a:rPr>
              <a:t>14</a:t>
            </a:r>
            <a:r>
              <a:rPr lang="ro-RO" sz="1800" b="1" dirty="0">
                <a:latin typeface="Trebuchet MS" panose="020B0603020202020204" pitchFamily="34" charset="0"/>
              </a:rPr>
              <a:t>. </a:t>
            </a:r>
            <a:r>
              <a:rPr lang="en-US" sz="1800" b="1" dirty="0">
                <a:latin typeface="Trebuchet MS" panose="020B0603020202020204" pitchFamily="34" charset="0"/>
              </a:rPr>
              <a:t>,,Viata acvatica” </a:t>
            </a:r>
            <a:r>
              <a:rPr lang="ro-RO" sz="1800" b="1" dirty="0">
                <a:latin typeface="Trebuchet MS" panose="020B0603020202020204" pitchFamily="34" charset="0"/>
              </a:rPr>
              <a:t> </a:t>
            </a:r>
            <a:r>
              <a:rPr lang="ro-RO" sz="1800" dirty="0">
                <a:latin typeface="Trebuchet MS" panose="020B0603020202020204" pitchFamily="34" charset="0"/>
              </a:rPr>
              <a:t>- </a:t>
            </a:r>
            <a:r>
              <a:rPr lang="en-US" sz="1800" dirty="0">
                <a:latin typeface="Trebuchet MS" panose="020B0603020202020204" pitchFamily="34" charset="0"/>
              </a:rPr>
              <a:t>Conservarea şi utilizarea durabilã a oceanelor, mãrilor şi a resurselor marine pentru o dezvoltare durabilã.  </a:t>
            </a:r>
            <a:endParaRPr lang="ro-RO" sz="1800" dirty="0">
              <a:latin typeface="Trebuchet MS" panose="020B0603020202020204" pitchFamily="34" charset="0"/>
            </a:endParaRPr>
          </a:p>
          <a:p>
            <a:pPr algn="ctr"/>
            <a:r>
              <a:rPr lang="en-US" sz="1800" dirty="0">
                <a:latin typeface="Trebuchet MS" panose="020B0603020202020204" pitchFamily="34" charset="0"/>
              </a:rPr>
              <a:t>Strategia își propune prevenirea și reducerea poluării marine, gestionarea și protecția durabilă a ecosistemelor marine, conservarea zonelor costiere și asigurarea unui pescuit durabil.</a:t>
            </a:r>
            <a:endParaRPr lang="ro-RO" sz="1800" b="1" dirty="0">
              <a:latin typeface="Trebuchet MS" panose="020B0603020202020204" pitchFamily="34" charset="0"/>
            </a:endParaRPr>
          </a:p>
        </p:txBody>
      </p:sp>
      <p:pic>
        <p:nvPicPr>
          <p:cNvPr id="4" name="Picture 3" descr="Header colo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a:xfrm>
            <a:off x="1920240" y="873760"/>
            <a:ext cx="7106920" cy="692150"/>
          </a:xfrm>
          <a:prstGeom prst="rect">
            <a:avLst/>
          </a:prstGeom>
          <a:noFill/>
          <a:ln>
            <a:noFill/>
          </a:ln>
        </p:spPr>
      </p:pic>
    </p:spTree>
    <p:extLst>
      <p:ext uri="{BB962C8B-B14F-4D97-AF65-F5344CB8AC3E}">
        <p14:creationId xmlns:p14="http://schemas.microsoft.com/office/powerpoint/2010/main" val="138373277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Parallax</Template>
  <TotalTime>872</TotalTime>
  <Words>1824</Words>
  <Application>Microsoft Office PowerPoint</Application>
  <PresentationFormat>Widescreen</PresentationFormat>
  <Paragraphs>101</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Corbel</vt:lpstr>
      <vt:lpstr>Trebuchet MS</vt:lpstr>
      <vt:lpstr>Wingdings</vt:lpstr>
      <vt:lpstr>Parallax</vt:lpstr>
      <vt:lpstr>“CONSTRUIM COMUNITĂȚI ȘI OAMENI PRIN DIALOG STRUCTURAT ȘI PARTICIPARE PUBLICĂ”</vt:lpstr>
      <vt:lpstr>“CONSTRUIM COMUNITĂȚI ȘI OAMENI PRIN DIALOG STRUCTURAT ȘI PARTICIPARE PUBLICĂ”</vt:lpstr>
      <vt:lpstr>“CONSTRUIM COMUNITĂȚI ȘI OAMENI PRIN DIALOG STRUCTURAT ȘI PARTICIPARE PUBLICĂ”</vt:lpstr>
      <vt:lpstr>“CONSTRUIM COMUNITĂȚI ȘI OAMENI PRIN DIALOG STRUCTURAT ȘI PARTICIPARE PUBLICĂ”</vt:lpstr>
      <vt:lpstr>“CONSTRUIM COMUNITĂȚI ȘI OAMENI PRIN DIALOG STRUCTURAT ȘI PARTICIPARE PUBLICĂ”</vt:lpstr>
      <vt:lpstr>“CONSTRUIM COMUNITĂȚI ȘI OAMENI PRIN DIALOG STRUCTURAT ȘI PARTICIPARE PUBLICĂ”</vt:lpstr>
      <vt:lpstr>“CONSTRUIM COMUNITĂȚI ȘI OAMENI PRIN DIALOG STRUCTURAT ȘI PARTICIPARE PUBLICĂ”</vt:lpstr>
      <vt:lpstr>“CONSTRUIM COMUNITĂȚI ȘI OAMENI PRIN DIALOG STRUCTURAT ȘI PARTICIPARE PUBLICĂ”</vt:lpstr>
      <vt:lpstr>“CONSTRUIM COMUNITĂȚI ȘI OAMENI PRIN DIALOG STRUCTURAT ȘI PARTICIPARE PUBLICĂ”</vt:lpstr>
      <vt:lpstr>“CONSTRUIM COMUNITĂȚI ȘI OAMENI PRIN DIALOG STRUCTURAT ȘI PARTICIPARE PUBLICĂ”</vt:lpstr>
      <vt:lpstr>“CONSTRUIM COMUNITĂȚI ȘI OAMENI PRIN DIALOG STRUCTURAT ȘI PARTICIPARE PUBLICĂ”</vt:lpstr>
      <vt:lpstr>“CONSTRUIM COMUNITĂȚI ȘI OAMENI PRIN DIALOG STRUCTURAT ȘI PARTICIPARE PUBLICĂ”</vt:lpstr>
      <vt:lpstr>“CONSTRUIM COMUNITĂȚI ȘI OAMENI PRIN DIALOG STRUCTURAT ȘI PARTICIPARE PUBLICĂ”</vt:lpstr>
      <vt:lpstr>“CONSTRUIM COMUNITĂȚI ȘI OAMENI PRIN DIALOG STRUCTURAT ȘI PARTICIPARE PUBLICĂ”</vt:lpstr>
      <vt:lpstr>“CONSTRUIM COMUNITĂȚI ȘI OAMENI PRIN DIALOG STRUCTURAT ȘI PARTICIPARE PUBLICĂ”</vt:lpstr>
      <vt:lpstr>“CONSTRUIM COMUNITĂȚI ȘI OAMENI PRIN DIALOG STRUCTURAT ȘI PARTICIPARE PUBLICĂ”</vt:lpstr>
      <vt:lpstr>“CONSTRUIM COMUNITĂȚI ȘI OAMENI PRIN DIALOG STRUCTURAT ȘI PARTICIPARE PUBLICĂ”</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Construim comunități și oameni prin dialog structurat și participare publică</dc:title>
  <dc:creator>eugenia bratulescu</dc:creator>
  <cp:lastModifiedBy>eugenia bratulescu</cp:lastModifiedBy>
  <cp:revision>45</cp:revision>
  <dcterms:created xsi:type="dcterms:W3CDTF">2022-08-10T13:08:00Z</dcterms:created>
  <dcterms:modified xsi:type="dcterms:W3CDTF">2023-06-01T09:17:46Z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B1995A26C03C41C1B3897EF1AB6E0C91</vt:lpwstr>
  </property>
  <property fmtid="{D5CDD505-2E9C-101B-9397-08002B2CF9AE}" pid="3" name="KSOProductBuildVer">
    <vt:lpwstr>1033-11.2.0.11254</vt:lpwstr>
  </property>
</Properties>
</file>